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83" r:id="rId3"/>
    <p:sldId id="284" r:id="rId4"/>
    <p:sldId id="259" r:id="rId5"/>
    <p:sldId id="260" r:id="rId6"/>
    <p:sldId id="261" r:id="rId7"/>
    <p:sldId id="282"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0080625" cy="5670550"/>
  <p:notesSz cx="7772400" cy="10058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IB7nwUcIMwbQ8wDwb0ppAnbJS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400DD7F-83C7-49B4-AA53-AAB7743EBBF6}">
  <a:tblStyle styleId="{6400DD7F-83C7-49B4-AA53-AAB7743EBBF6}"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3">
              <a:alpha val="20000"/>
            </a:schemeClr>
          </a:solidFill>
        </a:fill>
      </a:tcStyle>
    </a:band1H>
    <a:band2H>
      <a:tcTxStyle/>
      <a:tcStyle>
        <a:tcBdr/>
      </a:tcStyle>
    </a:band2H>
    <a:band1V>
      <a:tcTxStyle/>
      <a:tcStyle>
        <a:tcBdr/>
        <a:fill>
          <a:solidFill>
            <a:schemeClr val="accent3">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3"/>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3"/>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406" autoAdjust="0"/>
  </p:normalViewPr>
  <p:slideViewPr>
    <p:cSldViewPr snapToGrid="0">
      <p:cViewPr varScale="1">
        <p:scale>
          <a:sx n="77" d="100"/>
          <a:sy n="77" d="100"/>
        </p:scale>
        <p:origin x="1493" y="371"/>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368675" cy="5048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402138" y="0"/>
            <a:ext cx="3368675" cy="5048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9553575"/>
            <a:ext cx="3368675" cy="50482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‹N›</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b="0" dirty="0"/>
          </a:p>
        </p:txBody>
      </p:sp>
      <p:sp>
        <p:nvSpPr>
          <p:cNvPr id="30" name="Google Shape;30;p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Şimdi dört temel hormona bakalım: Ghrelin, açlığı uyarır - mideniz boş olduğunda yükselir. Yağ hücreleri tarafından üretilen Leptin tokluk sinyali verir. Pankreastan gelen insülin kan şekerini düzenler ve daha uzun süreli tokluğa katkıda bulunur. Bağırsakta salgılanan CCK </a:t>
            </a:r>
            <a:r>
              <a:rPr lang="en-US" b="1" dirty="0"/>
              <a:t>ise beyne tok olduğunuzu söyler. ED'lerde bu sinyaller genellikle beyin tarafından çarpıtılır veya göz ardı edilir.</a:t>
            </a:r>
            <a:endParaRPr b="1" dirty="0"/>
          </a:p>
        </p:txBody>
      </p:sp>
      <p:sp>
        <p:nvSpPr>
          <p:cNvPr id="144" name="Google Shape;144;p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Vücut sürekli olarak beyne sinyaller gönderir - bağırsaklardan, yağ dokusundan, kaslardan. Beyin bu mesajları işler ve yemek yemeye, dinlenmeye ya da hareket etmeye karar verir. Yeme bozukluklarında bu iletişim bozulur. Vücut 'açlıktan ölüyorum' der, ancak beyin - psikolojik veya biyolojik nedenlerle - uygun şekilde yanıt vermez.</a:t>
            </a:r>
            <a:endParaRPr/>
          </a:p>
        </p:txBody>
      </p:sp>
      <p:sp>
        <p:nvSpPr>
          <p:cNvPr id="156" name="Google Shape;156;p1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1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Açlık hormonlarının ötesinde, </a:t>
            </a:r>
            <a:r>
              <a:rPr lang="en-US" b="1" i="0" dirty="0"/>
              <a:t>nörotransmitterler </a:t>
            </a:r>
            <a:r>
              <a:rPr lang="en-US" i="0" dirty="0"/>
              <a:t>de yeme davranışında çok önemli bir rol oynar. Üç kilit oyuncu serotonin, dopamin ve kortizoldür.</a:t>
            </a:r>
            <a:endParaRPr dirty="0"/>
          </a:p>
          <a:p>
            <a:pPr marL="0" lvl="0" indent="-76200" algn="l" rtl="0">
              <a:spcBef>
                <a:spcPts val="0"/>
              </a:spcBef>
              <a:spcAft>
                <a:spcPts val="0"/>
              </a:spcAft>
              <a:buClr>
                <a:schemeClr val="dk1"/>
              </a:buClr>
              <a:buSzPts val="1200"/>
              <a:buFont typeface="Arial"/>
              <a:buChar char="•"/>
            </a:pPr>
            <a:r>
              <a:rPr lang="en-US" b="1" i="0" dirty="0"/>
              <a:t>Serotonin </a:t>
            </a:r>
            <a:r>
              <a:rPr lang="en-US" i="0" dirty="0"/>
              <a:t>ruh halini ve tokluğu düzenlemeye yardımcı olur. Anoreksiyada, </a:t>
            </a:r>
            <a:r>
              <a:rPr lang="en-US" b="1" i="0" dirty="0"/>
              <a:t>yüksek serotonin seviyeleri </a:t>
            </a:r>
            <a:r>
              <a:rPr lang="en-US" i="0" dirty="0"/>
              <a:t>görürüz, bu da anksiyeteye ve gıda konusunda aşırı öz kontrole katkıda bulunabilir.</a:t>
            </a:r>
            <a:endParaRPr dirty="0"/>
          </a:p>
          <a:p>
            <a:pPr marL="0" lvl="0" indent="-76200" algn="l" rtl="0">
              <a:spcBef>
                <a:spcPts val="0"/>
              </a:spcBef>
              <a:spcAft>
                <a:spcPts val="0"/>
              </a:spcAft>
              <a:buClr>
                <a:schemeClr val="dk1"/>
              </a:buClr>
              <a:buSzPts val="1200"/>
              <a:buFont typeface="Arial"/>
              <a:buChar char="•"/>
            </a:pPr>
            <a:r>
              <a:rPr lang="en-US" b="1" i="0" dirty="0"/>
              <a:t>Dopamin </a:t>
            </a:r>
            <a:r>
              <a:rPr lang="en-US" i="0" dirty="0"/>
              <a:t>beynin </a:t>
            </a:r>
            <a:r>
              <a:rPr lang="en-US" b="1" i="0" dirty="0"/>
              <a:t>ödül sistemiyle </a:t>
            </a:r>
            <a:r>
              <a:rPr lang="en-US" i="0" dirty="0"/>
              <a:t>bağlantılıdır. Tıkınırcasına yeme bozukluğunda genellikle </a:t>
            </a:r>
            <a:r>
              <a:rPr lang="en-US" b="1" i="0" dirty="0"/>
              <a:t>dopamin aktivitesi artar</a:t>
            </a:r>
            <a:r>
              <a:rPr lang="en-US" i="0" dirty="0"/>
              <a:t>, bu da yüksek kalorili yiyecekleri daha ödüllendirici hissettirerek kompulsif aşırı yemeye yol açabilir.</a:t>
            </a:r>
            <a:endParaRPr dirty="0"/>
          </a:p>
          <a:p>
            <a:pPr marL="0" lvl="0" indent="-76200" algn="l" rtl="0">
              <a:spcBef>
                <a:spcPts val="0"/>
              </a:spcBef>
              <a:spcAft>
                <a:spcPts val="0"/>
              </a:spcAft>
              <a:buClr>
                <a:schemeClr val="dk1"/>
              </a:buClr>
              <a:buSzPts val="1200"/>
              <a:buFont typeface="Arial"/>
              <a:buChar char="•"/>
            </a:pPr>
            <a:r>
              <a:rPr lang="en-US" i="0" dirty="0"/>
              <a:t>Stres hormonu olan </a:t>
            </a:r>
            <a:r>
              <a:rPr lang="en-US" b="1" i="0" dirty="0"/>
              <a:t>kortizol</a:t>
            </a:r>
            <a:r>
              <a:rPr lang="en-US" i="0" dirty="0"/>
              <a:t>, yeme bozukluklarında sıklıkla yükselir. Kronik stres iştah düzenlemesini bozabilir, yüksek enerjili yiyeceklere olan isteği artırabilir ve duygusal yemeye katkıda bulunabilir.</a:t>
            </a:r>
            <a:endParaRPr dirty="0"/>
          </a:p>
          <a:p>
            <a:pPr marL="0" lvl="0" indent="0" algn="l" rtl="0">
              <a:spcBef>
                <a:spcPts val="0"/>
              </a:spcBef>
              <a:spcAft>
                <a:spcPts val="0"/>
              </a:spcAft>
              <a:buNone/>
            </a:pPr>
            <a:r>
              <a:rPr lang="en-US" i="0" dirty="0"/>
              <a:t>Bu aksaklıklar, yeme bozukluğu olan bireylerin neden sıklıkla gıdaya karşı aşırı duygusal tepkiler verdiğini açıklamaya yardımcı olur. İleride, bu bozuklukların hormonları ve metabolizmayı nasıl etkilediğini inceleyeceğiz.</a:t>
            </a:r>
            <a:endParaRPr dirty="0"/>
          </a:p>
          <a:p>
            <a:pPr marL="0" lvl="0" indent="0" algn="l" rtl="0">
              <a:spcBef>
                <a:spcPts val="0"/>
              </a:spcBef>
              <a:spcAft>
                <a:spcPts val="0"/>
              </a:spcAft>
              <a:buNone/>
            </a:pPr>
            <a:endParaRPr dirty="0"/>
          </a:p>
        </p:txBody>
      </p:sp>
      <p:sp>
        <p:nvSpPr>
          <p:cNvPr id="173" name="Google Shape;173;p1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Yiyecek sadece yakıt değil, aynı zamanda bir zevk kaynağıdır. Dopamin, ödül devresindeki anahtar nörotransmitterdir. Tıkınırcasına yeme gibi rahatsızlıklarda bu sistem aşırı aktive olur. İnsanlar aç oldukları için değil, beyinleri zevk veya rahatlama aradığı için kompulsif olarak yiyebilirler. Kısıtlayıcı ED'lerde ise hazzın yerini genellikle kaygı veya suçluluk duygusu alır.</a:t>
            </a:r>
            <a:endParaRPr/>
          </a:p>
        </p:txBody>
      </p:sp>
      <p:sp>
        <p:nvSpPr>
          <p:cNvPr id="190" name="Google Shape;190;p1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Yeme bozuklukları tedavi edilmediği takdirde birden fazla organ sisteminde ciddi ve bazen </a:t>
            </a:r>
            <a:r>
              <a:rPr lang="en-US" b="1" i="0" dirty="0"/>
              <a:t>geri dönüşü olmayan hasarlara </a:t>
            </a:r>
            <a:r>
              <a:rPr lang="en-US" i="0" dirty="0"/>
              <a:t>yol açabilir:</a:t>
            </a:r>
            <a:endParaRPr dirty="0"/>
          </a:p>
          <a:p>
            <a:pPr marL="0" lvl="0" indent="-76200" algn="l" rtl="0">
              <a:spcBef>
                <a:spcPts val="0"/>
              </a:spcBef>
              <a:spcAft>
                <a:spcPts val="0"/>
              </a:spcAft>
              <a:buClr>
                <a:schemeClr val="dk1"/>
              </a:buClr>
              <a:buSzPts val="1200"/>
              <a:buFont typeface="Arial"/>
              <a:buChar char="•"/>
            </a:pPr>
            <a:r>
              <a:rPr lang="en-US" b="1" i="0" dirty="0"/>
              <a:t>Kardiyovasküler sistem</a:t>
            </a:r>
            <a:r>
              <a:rPr lang="en-US" i="0" dirty="0"/>
              <a:t>, özellikle yetersiz beslenmeye bağlı anoreksiyada </a:t>
            </a:r>
            <a:r>
              <a:rPr lang="en-US" b="1" i="0" dirty="0"/>
              <a:t>bradikardi (yavaş kalp hızı), hipotansiyon (düşük kan basıncı) ve aritmiler </a:t>
            </a:r>
            <a:r>
              <a:rPr lang="en-US" i="0" dirty="0"/>
              <a:t>nedeniyle zarar görür.</a:t>
            </a:r>
            <a:endParaRPr dirty="0"/>
          </a:p>
          <a:p>
            <a:pPr marL="0" lvl="0" indent="-76200" algn="l" rtl="0">
              <a:spcBef>
                <a:spcPts val="0"/>
              </a:spcBef>
              <a:spcAft>
                <a:spcPts val="0"/>
              </a:spcAft>
              <a:buClr>
                <a:schemeClr val="dk1"/>
              </a:buClr>
              <a:buSzPts val="1200"/>
              <a:buFont typeface="Arial"/>
              <a:buChar char="•"/>
            </a:pPr>
            <a:r>
              <a:rPr lang="en-US" b="1" i="0" dirty="0"/>
              <a:t>Gastrointestinal sistem gastropareziden </a:t>
            </a:r>
            <a:r>
              <a:rPr lang="en-US" i="0" dirty="0"/>
              <a:t>(mide boşalmasının gecikmesi) etkilenerek şişkinlik ve sindirim sorunlarına yol açar. Bağırsak mikrobiyotasındaki değişiklikler de devam eden yeme zorluklarına katkıda bulunabilir.</a:t>
            </a:r>
            <a:endParaRPr dirty="0"/>
          </a:p>
          <a:p>
            <a:pPr marL="0" lvl="0" indent="-76200" algn="l" rtl="0">
              <a:spcBef>
                <a:spcPts val="0"/>
              </a:spcBef>
              <a:spcAft>
                <a:spcPts val="0"/>
              </a:spcAft>
              <a:buClr>
                <a:schemeClr val="dk1"/>
              </a:buClr>
              <a:buSzPts val="1200"/>
              <a:buFont typeface="Arial"/>
              <a:buChar char="•"/>
            </a:pPr>
            <a:r>
              <a:rPr lang="en-US" b="1" i="0" dirty="0"/>
              <a:t>İskelet sistemi </a:t>
            </a:r>
            <a:r>
              <a:rPr lang="en-US" i="0" dirty="0"/>
              <a:t>özellikle savunmasızdır. Anoreksiyalı birçok kişide kalsiyum ve östrojen eksikliğine bağlı olarak </a:t>
            </a:r>
            <a:r>
              <a:rPr lang="en-US" b="1" i="0" dirty="0"/>
              <a:t>erken başlangıçlı osteoporoz </a:t>
            </a:r>
            <a:r>
              <a:rPr lang="en-US" i="0" dirty="0"/>
              <a:t>gelişir ve kırık riski artar.</a:t>
            </a:r>
            <a:endParaRPr dirty="0"/>
          </a:p>
          <a:p>
            <a:pPr marL="0" lvl="0" indent="-76200" algn="l" rtl="0">
              <a:spcBef>
                <a:spcPts val="0"/>
              </a:spcBef>
              <a:spcAft>
                <a:spcPts val="0"/>
              </a:spcAft>
              <a:buClr>
                <a:schemeClr val="dk1"/>
              </a:buClr>
              <a:buSzPts val="1200"/>
              <a:buFont typeface="Arial"/>
              <a:buChar char="•"/>
            </a:pPr>
            <a:r>
              <a:rPr lang="en-US" i="0" dirty="0"/>
              <a:t>Ağır yetersiz beslenme vakalarında </a:t>
            </a:r>
            <a:r>
              <a:rPr lang="en-US" b="1" i="0" dirty="0"/>
              <a:t>merkezi sinir sistemi beyin atrofisine </a:t>
            </a:r>
            <a:r>
              <a:rPr lang="en-US" i="0" dirty="0"/>
              <a:t>uğrayarak konsantrasyon güçlüklerine ve duygusal dengesizliğe yol açar.</a:t>
            </a:r>
            <a:endParaRPr dirty="0"/>
          </a:p>
          <a:p>
            <a:pPr marL="0" lvl="0" indent="0" algn="l" rtl="0">
              <a:spcBef>
                <a:spcPts val="0"/>
              </a:spcBef>
              <a:spcAft>
                <a:spcPts val="0"/>
              </a:spcAft>
              <a:buNone/>
            </a:pPr>
            <a:endParaRPr dirty="0"/>
          </a:p>
        </p:txBody>
      </p:sp>
      <p:sp>
        <p:nvSpPr>
          <p:cNvPr id="203" name="Google Shape;203;p1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Vücut kronik kısıtlamayı algıladığında enerji tasarrufu moduna girer. Bazal metabolizma hızı azalır. Vücut kalp atış hızını yavaşlatır (bradikardi), vücut ısısını düşürür (hipotermi) ve kan basıncını düşürür (hipotansiyon). Bunlar hayatta kalmaya yönelik adaptasyonlardır - ancak tersine çevrilmezlerse hayatı tehdit edici hale gelebilirler.</a:t>
            </a:r>
            <a:endParaRPr/>
          </a:p>
        </p:txBody>
      </p:sp>
      <p:sp>
        <p:nvSpPr>
          <p:cNvPr id="229" name="Google Shape;229;p1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Yeme bozuklukları sadece beyin kimyasını değiştirmekle kalmaz; aynı zamanda </a:t>
            </a:r>
            <a:r>
              <a:rPr lang="en-US" b="1" i="0" dirty="0"/>
              <a:t>endokrin sistemi de etkiler</a:t>
            </a:r>
            <a:r>
              <a:rPr lang="en-US" i="0" dirty="0"/>
              <a:t>. Bozukluklara göre ayıralım:</a:t>
            </a:r>
            <a:endParaRPr dirty="0"/>
          </a:p>
          <a:p>
            <a:pPr marL="0" lvl="0" indent="-76200" algn="l" rtl="0">
              <a:spcBef>
                <a:spcPts val="0"/>
              </a:spcBef>
              <a:spcAft>
                <a:spcPts val="0"/>
              </a:spcAft>
              <a:buClr>
                <a:schemeClr val="dk1"/>
              </a:buClr>
              <a:buSzPts val="1200"/>
              <a:buFont typeface="Arial"/>
              <a:buChar char="•"/>
            </a:pPr>
            <a:r>
              <a:rPr lang="en-US" b="1" i="0" dirty="0"/>
              <a:t>Anoreksiya nervoza: </a:t>
            </a:r>
            <a:r>
              <a:rPr lang="en-US" i="0" dirty="0"/>
              <a:t>Vücut </a:t>
            </a:r>
            <a:r>
              <a:rPr lang="en-US" b="1" i="0" dirty="0"/>
              <a:t>enerji tasarrufu durumuna </a:t>
            </a:r>
            <a:r>
              <a:rPr lang="en-US" i="0" dirty="0"/>
              <a:t>girer. Tiroid yavaşlar (</a:t>
            </a:r>
            <a:r>
              <a:rPr lang="en-US" b="1" i="0" dirty="0"/>
              <a:t>hipotiroidizme </a:t>
            </a:r>
            <a:r>
              <a:rPr lang="en-US" i="0" dirty="0"/>
              <a:t>yol açar), kortizol seviyeleri yükselir (</a:t>
            </a:r>
            <a:r>
              <a:rPr lang="en-US" b="1" i="0" dirty="0"/>
              <a:t>stres ve kas yıkımına </a:t>
            </a:r>
            <a:r>
              <a:rPr lang="en-US" i="0" dirty="0"/>
              <a:t>neden olur) ve üreme hormonları düşer (</a:t>
            </a:r>
            <a:r>
              <a:rPr lang="en-US" b="1" i="0" dirty="0"/>
              <a:t>kadınlarda amenore </a:t>
            </a:r>
            <a:r>
              <a:rPr lang="en-US" i="0" dirty="0"/>
              <a:t>ile sonuçlanır).</a:t>
            </a:r>
            <a:endParaRPr dirty="0"/>
          </a:p>
          <a:p>
            <a:pPr marL="0" lvl="0" indent="-76200" algn="l" rtl="0">
              <a:spcBef>
                <a:spcPts val="0"/>
              </a:spcBef>
              <a:spcAft>
                <a:spcPts val="0"/>
              </a:spcAft>
              <a:buClr>
                <a:schemeClr val="dk1"/>
              </a:buClr>
              <a:buSzPts val="1200"/>
              <a:buFont typeface="Arial"/>
              <a:buChar char="•"/>
            </a:pPr>
            <a:r>
              <a:rPr lang="en-US" b="1" i="0" dirty="0"/>
              <a:t>Bulimia nervoza ve tıkınırcasına yeme bozukluğu: </a:t>
            </a:r>
            <a:r>
              <a:rPr lang="en-US" i="0" dirty="0"/>
              <a:t>Tekrarlanan </a:t>
            </a:r>
            <a:r>
              <a:rPr lang="en-US" b="1" i="0" dirty="0"/>
              <a:t>aşırı yeme ve boşaltma </a:t>
            </a:r>
            <a:r>
              <a:rPr lang="en-US" i="0" dirty="0"/>
              <a:t>döngüsü veya </a:t>
            </a:r>
            <a:r>
              <a:rPr lang="en-US" b="1" i="0" dirty="0"/>
              <a:t>boşaltmadan tıkınma insülin direncine </a:t>
            </a:r>
            <a:r>
              <a:rPr lang="en-US" i="0" dirty="0"/>
              <a:t>neden olur ve bu da diyabet riskini artırabilir.</a:t>
            </a:r>
            <a:endParaRPr dirty="0"/>
          </a:p>
          <a:p>
            <a:pPr marL="0" lvl="0" indent="-76200" algn="l" rtl="0">
              <a:spcBef>
                <a:spcPts val="0"/>
              </a:spcBef>
              <a:spcAft>
                <a:spcPts val="0"/>
              </a:spcAft>
              <a:buClr>
                <a:schemeClr val="dk1"/>
              </a:buClr>
              <a:buSzPts val="1200"/>
              <a:buFont typeface="Arial"/>
              <a:buChar char="•"/>
            </a:pPr>
            <a:r>
              <a:rPr lang="en-US" b="1" i="0" dirty="0"/>
              <a:t>Bigoreksiya (kas dismorfisi): </a:t>
            </a:r>
            <a:r>
              <a:rPr lang="en-US" i="0" dirty="0"/>
              <a:t>Genellikle </a:t>
            </a:r>
            <a:r>
              <a:rPr lang="en-US" b="1" i="0" dirty="0"/>
              <a:t>aşırı egzersiz ve steroid kullanımı </a:t>
            </a:r>
            <a:r>
              <a:rPr lang="en-US" i="0" dirty="0"/>
              <a:t>ile ilişkilendirilir ve bastırılmış testosteron veya östrojen üretimi de dahil olmak üzere </a:t>
            </a:r>
            <a:r>
              <a:rPr lang="en-US" b="1" i="0" dirty="0"/>
              <a:t>hormonal dengesizliklere </a:t>
            </a:r>
            <a:r>
              <a:rPr lang="en-US" i="0" dirty="0"/>
              <a:t>yol açar.</a:t>
            </a:r>
            <a:endParaRPr dirty="0"/>
          </a:p>
          <a:p>
            <a:pPr marL="0" lvl="0" indent="0" algn="l" rtl="0">
              <a:spcBef>
                <a:spcPts val="0"/>
              </a:spcBef>
              <a:spcAft>
                <a:spcPts val="0"/>
              </a:spcAft>
              <a:buNone/>
            </a:pPr>
            <a:r>
              <a:rPr lang="en-US" i="0" dirty="0"/>
              <a:t>Bu endokrin değişikliklerin metabolizma ve genel sağlık üzerinde derin etkileri vardır. </a:t>
            </a:r>
            <a:endParaRPr dirty="0"/>
          </a:p>
        </p:txBody>
      </p:sp>
      <p:sp>
        <p:nvSpPr>
          <p:cNvPr id="242" name="Google Shape;242;p1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1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Hipotalamik-hipofiz-gonadal (HPG) ekseninin inhibisyonu</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GnRH, LH ve FSH'nin azalması</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Östrojende azalma → sekonder amenore</a:t>
            </a:r>
            <a:endParaRPr/>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Metabolik stres ve kemik riskinin erken göstergesi</a:t>
            </a:r>
            <a:endParaRPr/>
          </a:p>
          <a:p>
            <a:pPr marL="285750" marR="0" lvl="0" indent="-209550" algn="l" rtl="0">
              <a:lnSpc>
                <a:spcPct val="100000"/>
              </a:lnSpc>
              <a:spcBef>
                <a:spcPts val="1200"/>
              </a:spcBef>
              <a:spcAft>
                <a:spcPts val="0"/>
              </a:spcAft>
              <a:buClr>
                <a:schemeClr val="dk1"/>
              </a:buClr>
              <a:buSzPts val="1200"/>
              <a:buFont typeface="Noto Sans Symbols"/>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Yetersiz beslenmenin ilk endokrin sonuçlarından biri, üreme işlevini düzenleyen hipotalamik-hipofiz-gonadal eksenin baskılanmasıdır.</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Enerjik stres koşullarında, vücut bu eksikliği gebelik için uygun olmayan bir durum olarak yorumlar: hipotalamus GnRH salgısını azaltır ve bunun sonucunda LH ve FSH düşer.</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Bu durum östrojenin azalmasına ve kadınlarda adet döngüsünün ortadan kalkmasına yol açar: buna hipotalamik amenore denir.</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Bu erken ve önemli bir sinyaldir, çünkü östrojen eksikliği kemik sağlığı üzerinde olumsuz bir etkiye sahiptir.</a:t>
            </a:r>
            <a:endParaRPr/>
          </a:p>
          <a:p>
            <a:pPr marL="0" marR="0" lvl="0" indent="0" algn="l" rtl="0">
              <a:lnSpc>
                <a:spcPct val="100000"/>
              </a:lnSpc>
              <a:spcBef>
                <a:spcPts val="1200"/>
              </a:spcBef>
              <a:spcAft>
                <a:spcPts val="0"/>
              </a:spcAft>
              <a:buClr>
                <a:srgbClr val="000000"/>
              </a:buClr>
              <a:buSzPts val="1200"/>
              <a:buFont typeface="Noto Sans Symbols"/>
              <a:buNone/>
            </a:pPr>
            <a:r>
              <a:rPr lang="en-US" sz="1200" b="0" i="0" u="none" strike="noStrike" cap="none">
                <a:solidFill>
                  <a:srgbClr val="000000"/>
                </a:solidFill>
                <a:latin typeface="Arial"/>
                <a:ea typeface="Arial"/>
                <a:cs typeface="Arial"/>
                <a:sym typeface="Arial"/>
              </a:rPr>
              <a:t>Ergenlerde ve genç kadınlarda amenore asla hafife alınmamalıdır: erken evre yeme bozukluğunun ilk uyarı işaretlerinden biri olabilir</a:t>
            </a:r>
            <a:endParaRPr/>
          </a:p>
        </p:txBody>
      </p:sp>
      <p:sp>
        <p:nvSpPr>
          <p:cNvPr id="254" name="Google Shape;254;p1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Vücut, birçok yeme bozukluğunda olduğu gibi enerji kısıtlaması durumuna girdiğinde, kendini tüketmeye başlar. Kas, güç ve metabolik sağlık için gerekli olsa da, bir enerji kaynağı haline gelir.</a:t>
            </a:r>
            <a:endParaRPr dirty="0"/>
          </a:p>
          <a:p>
            <a:pPr marL="0" lvl="0" indent="0" algn="l" rtl="0">
              <a:spcBef>
                <a:spcPts val="0"/>
              </a:spcBef>
              <a:spcAft>
                <a:spcPts val="0"/>
              </a:spcAft>
              <a:buNone/>
            </a:pPr>
            <a:r>
              <a:rPr lang="en-US" dirty="0"/>
              <a:t>Bu da yağsız kütle kaybına ve fiziksel performansta azalmaya yol açar.</a:t>
            </a:r>
            <a:endParaRPr dirty="0"/>
          </a:p>
          <a:p>
            <a:pPr marL="0" lvl="0" indent="0" algn="l" rtl="0">
              <a:spcBef>
                <a:spcPts val="0"/>
              </a:spcBef>
              <a:spcAft>
                <a:spcPts val="0"/>
              </a:spcAft>
              <a:buNone/>
            </a:pPr>
            <a:r>
              <a:rPr lang="en-US" dirty="0"/>
              <a:t>Paradoks şu ki, 'fit' görünen kişiler bile derin bir katabolizmayı gizleyebilir. Tonlanmış bir vücut her zaman sağlıklı bir vücut değildir.</a:t>
            </a:r>
            <a:endParaRPr dirty="0"/>
          </a:p>
          <a:p>
            <a:pPr marL="0" lvl="0" indent="0" algn="l" rtl="0">
              <a:spcBef>
                <a:spcPts val="0"/>
              </a:spcBef>
              <a:spcAft>
                <a:spcPts val="0"/>
              </a:spcAft>
              <a:buNone/>
            </a:pPr>
            <a:r>
              <a:rPr lang="en-US" dirty="0"/>
              <a:t>Bir antrenör için dış görünüşün ötesine bakmak ve sporcunun gerçek fizyolojik durumunu sorgulamak çok önemlidir.</a:t>
            </a:r>
            <a:endParaRPr dirty="0"/>
          </a:p>
        </p:txBody>
      </p:sp>
      <p:sp>
        <p:nvSpPr>
          <p:cNvPr id="267" name="Google Shape;267;p1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Yeme bozukluklarında enerji kısıtlamasının en ciddi ve ince etkilerinden biri kemik sağlığının tehlikeye girmesidir.</a:t>
            </a:r>
            <a:endParaRPr dirty="0"/>
          </a:p>
          <a:p>
            <a:pPr marL="0" lvl="0" indent="0" algn="l" rtl="0">
              <a:spcBef>
                <a:spcPts val="0"/>
              </a:spcBef>
              <a:spcAft>
                <a:spcPts val="0"/>
              </a:spcAft>
              <a:buNone/>
            </a:pPr>
            <a:r>
              <a:rPr lang="en-US" dirty="0"/>
              <a:t>Vücutta eksiklik olduğunda, kemik yoğunluğunu korumak için gerekli olan östrojen gibi cinsel hormonların üretimi azalır.</a:t>
            </a:r>
            <a:endParaRPr dirty="0"/>
          </a:p>
          <a:p>
            <a:pPr marL="0" lvl="0" indent="0" algn="l" rtl="0">
              <a:spcBef>
                <a:spcPts val="0"/>
              </a:spcBef>
              <a:spcAft>
                <a:spcPts val="0"/>
              </a:spcAft>
              <a:buNone/>
            </a:pPr>
            <a:r>
              <a:rPr lang="en-US" dirty="0"/>
              <a:t>Ayrıca yavaşlayan bağırsak ve kötü beslenme ile kalsiyum emilimi de azalır.</a:t>
            </a:r>
            <a:endParaRPr dirty="0"/>
          </a:p>
          <a:p>
            <a:pPr marL="0" lvl="0" indent="0" algn="l" rtl="0">
              <a:spcBef>
                <a:spcPts val="0"/>
              </a:spcBef>
              <a:spcAft>
                <a:spcPts val="0"/>
              </a:spcAft>
              <a:buNone/>
            </a:pPr>
            <a:r>
              <a:rPr lang="en-US" dirty="0"/>
              <a:t>Sonuç mu? Çok genç kızlarda bile osteopeni ve hatta osteoporoz gelişebilir ve gerçek bir stres kırığı riski ortaya çıkabilir.</a:t>
            </a:r>
            <a:endParaRPr dirty="0"/>
          </a:p>
          <a:p>
            <a:pPr marL="0" lvl="0" indent="0" algn="l" rtl="0">
              <a:spcBef>
                <a:spcPts val="0"/>
              </a:spcBef>
              <a:spcAft>
                <a:spcPts val="0"/>
              </a:spcAft>
              <a:buNone/>
            </a:pPr>
            <a:r>
              <a:rPr lang="en-US" dirty="0"/>
              <a:t>Antrenman yapanlar için bu, göz ardı edilmemesi gereken bir alarm zilidir</a:t>
            </a:r>
            <a:endParaRPr dirty="0"/>
          </a:p>
        </p:txBody>
      </p:sp>
      <p:sp>
        <p:nvSpPr>
          <p:cNvPr id="280" name="Google Shape;280;p1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9: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19: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Her kas gibi kalp de yetersiz beslenmeden etkilenir. Kalori kısıtlaması durumunda, bradikardi ve hipotansiyona yol açan bir enerji tasarrufu mekanizması olan kalp atış hızı yavaşlar.</a:t>
            </a:r>
            <a:endParaRPr/>
          </a:p>
          <a:p>
            <a:pPr marL="0" lvl="0" indent="0" algn="l" rtl="0">
              <a:spcBef>
                <a:spcPts val="0"/>
              </a:spcBef>
              <a:spcAft>
                <a:spcPts val="0"/>
              </a:spcAft>
              <a:buNone/>
            </a:pPr>
            <a:r>
              <a:rPr lang="en-US"/>
              <a:t>En ağır vakalarda kalp kas kütlesini kaybeder ve daha az verimli hale gelir.</a:t>
            </a:r>
            <a:endParaRPr/>
          </a:p>
          <a:p>
            <a:pPr marL="0" lvl="0" indent="0" algn="l" rtl="0">
              <a:spcBef>
                <a:spcPts val="0"/>
              </a:spcBef>
              <a:spcAft>
                <a:spcPts val="0"/>
              </a:spcAft>
              <a:buNone/>
            </a:pPr>
            <a:r>
              <a:rPr lang="en-US"/>
              <a:t>Ek olarak, elektrolit tükenmesi kalbin elektriksel iletimini değiştirebilir: QT uzaması tehlikeli bir işarettir, çünkü ciddi aritmilere ve hatta ani ölüme yol açabilir.</a:t>
            </a:r>
            <a:endParaRPr/>
          </a:p>
          <a:p>
            <a:pPr marL="0" lvl="0" indent="0" algn="l" rtl="0">
              <a:spcBef>
                <a:spcPts val="0"/>
              </a:spcBef>
              <a:spcAft>
                <a:spcPts val="0"/>
              </a:spcAft>
              <a:buNone/>
            </a:pPr>
            <a:r>
              <a:rPr lang="en-US"/>
              <a:t>Bu nedenle, ED varlığında, küçük çabalar bile riskli olabilir: bayılma ve çökme nadir değildir</a:t>
            </a:r>
            <a:endParaRPr/>
          </a:p>
        </p:txBody>
      </p:sp>
      <p:sp>
        <p:nvSpPr>
          <p:cNvPr id="294" name="Google Shape;294;p19: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0: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0: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Gastrointestinal sistem, yeme bozukluklarında en çok etkilenen sistemlerden biridir.</a:t>
            </a:r>
            <a:endParaRPr/>
          </a:p>
          <a:p>
            <a:pPr marL="0" lvl="0" indent="0" algn="l" rtl="0">
              <a:spcBef>
                <a:spcPts val="0"/>
              </a:spcBef>
              <a:spcAft>
                <a:spcPts val="0"/>
              </a:spcAft>
              <a:buNone/>
            </a:pPr>
            <a:r>
              <a:rPr lang="en-US"/>
              <a:t>Gastroparezi veya mide boşalmasının yavaş olması çok yaygındır: kişi birkaç lokmadan sonra tok hisseder, mide bulantısı ve sürekli şişkinlik olur.</a:t>
            </a:r>
            <a:endParaRPr/>
          </a:p>
          <a:p>
            <a:pPr marL="0" lvl="0" indent="0" algn="l" rtl="0">
              <a:spcBef>
                <a:spcPts val="0"/>
              </a:spcBef>
              <a:spcAft>
                <a:spcPts val="0"/>
              </a:spcAft>
              <a:buNone/>
            </a:pPr>
            <a:r>
              <a:rPr lang="en-US"/>
              <a:t>Bağırsak hareketliliği de önemli ölçüde yavaşlar ve karın rahatsızlığını daha da kötüleştirebilecek kronik kabızlığa neden olur.</a:t>
            </a:r>
            <a:endParaRPr/>
          </a:p>
          <a:p>
            <a:pPr marL="0" lvl="0" indent="0" algn="l" rtl="0">
              <a:spcBef>
                <a:spcPts val="0"/>
              </a:spcBef>
              <a:spcAft>
                <a:spcPts val="0"/>
              </a:spcAft>
              <a:buNone/>
            </a:pPr>
            <a:r>
              <a:rPr lang="en-US"/>
              <a:t>Kendi kendine kusmaya başvuranlarda özofajit, mide mukozasında iltihaplanma ve hipokalemi gibi tehlikeli elektrolit dengesizlikleri ortaya çıkabilir.</a:t>
            </a:r>
            <a:endParaRPr/>
          </a:p>
          <a:p>
            <a:pPr marL="0" lvl="0" indent="0" algn="l" rtl="0">
              <a:spcBef>
                <a:spcPts val="0"/>
              </a:spcBef>
              <a:spcAft>
                <a:spcPts val="0"/>
              </a:spcAft>
              <a:buNone/>
            </a:pPr>
            <a:r>
              <a:rPr lang="en-US"/>
              <a:t>Laksatiflerin kronik kullanımı da bağırsak hasarına ve normal tahliye refleksinin kaybına yol açar.</a:t>
            </a:r>
            <a:endParaRPr/>
          </a:p>
          <a:p>
            <a:pPr marL="0" lvl="0" indent="0" algn="l" rtl="0">
              <a:spcBef>
                <a:spcPts val="0"/>
              </a:spcBef>
              <a:spcAft>
                <a:spcPts val="0"/>
              </a:spcAft>
              <a:buNone/>
            </a:pPr>
            <a:r>
              <a:rPr lang="en-US"/>
              <a:t>Bu semptomlar sadece ikincil değildir: genellikle bedensel rahatsızlık ve daha fazla kısıtlama kısır döngüsünü beslerler</a:t>
            </a:r>
            <a:endParaRPr/>
          </a:p>
        </p:txBody>
      </p:sp>
      <p:sp>
        <p:nvSpPr>
          <p:cNvPr id="308" name="Google Shape;308;p20: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21: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21: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Bağışıklık sistemi de yeme bozukluklarında derin değişikliklere uğrar.</a:t>
            </a:r>
            <a:endParaRPr dirty="0"/>
          </a:p>
          <a:p>
            <a:pPr marL="0" lvl="0" indent="0" algn="l" rtl="0">
              <a:spcBef>
                <a:spcPts val="0"/>
              </a:spcBef>
              <a:spcAft>
                <a:spcPts val="0"/>
              </a:spcAft>
              <a:buNone/>
            </a:pPr>
            <a:r>
              <a:rPr lang="en-US" dirty="0"/>
              <a:t>Anoreksiya koşullarında, şiddetli yetersiz beslenme bağışıklık savunmasının çökmesine neden olarak vücudu önemsiz bile olsa tekrarlayan enfeksiyonlara karşı daha savunmasız hale getirir.</a:t>
            </a:r>
            <a:endParaRPr dirty="0"/>
          </a:p>
          <a:p>
            <a:pPr marL="0" lvl="0" indent="0" algn="l" rtl="0">
              <a:spcBef>
                <a:spcPts val="0"/>
              </a:spcBef>
              <a:spcAft>
                <a:spcPts val="0"/>
              </a:spcAft>
              <a:buNone/>
            </a:pPr>
            <a:r>
              <a:rPr lang="en-US" dirty="0"/>
              <a:t>Bulimia veya tıkınırcasına yeme bozukluğu gibi rahatsızlıklarda ise tam tersine kronik bir enflamasyon durumu gözlenir: yağ hücreleri proenflamatuar sitokinler salgılar ve oksidatif stres süreçleri aktive olur.</a:t>
            </a:r>
            <a:endParaRPr dirty="0"/>
          </a:p>
          <a:p>
            <a:pPr marL="0" lvl="0" indent="0" algn="l" rtl="0">
              <a:spcBef>
                <a:spcPts val="0"/>
              </a:spcBef>
              <a:spcAft>
                <a:spcPts val="0"/>
              </a:spcAft>
              <a:buNone/>
            </a:pPr>
            <a:r>
              <a:rPr lang="en-US" dirty="0"/>
              <a:t>Bağışıklık ve metabolizmanın düzenlenmesinde kilit rol oynayan bağırsak mikrobiyotası da önemli değişikliklere uğrar.</a:t>
            </a:r>
            <a:endParaRPr dirty="0"/>
          </a:p>
          <a:p>
            <a:pPr marL="0" lvl="0" indent="0" algn="l" rtl="0">
              <a:spcBef>
                <a:spcPts val="0"/>
              </a:spcBef>
              <a:spcAft>
                <a:spcPts val="0"/>
              </a:spcAft>
              <a:buNone/>
            </a:pPr>
            <a:r>
              <a:rPr lang="en-US" dirty="0"/>
              <a:t>Sonuç mu? Vücut daha yavaş iyileşir, efora karşı daha az direnç gösterir ve kronik sorunlara daha fazla maruz kalır.</a:t>
            </a:r>
            <a:endParaRPr dirty="0"/>
          </a:p>
          <a:p>
            <a:pPr marL="0" lvl="0" indent="0" algn="l" rtl="0">
              <a:spcBef>
                <a:spcPts val="0"/>
              </a:spcBef>
              <a:spcAft>
                <a:spcPts val="0"/>
              </a:spcAft>
              <a:buNone/>
            </a:pPr>
            <a:r>
              <a:rPr lang="en-US" dirty="0"/>
              <a:t>Değişmiş bir bağışıklık sisteminin acı çekmenin sistemik bir sinyali olduğunu bilmek önemlidir: bunu görmezden gelmek ciddi sonuçlara yol açabilir.</a:t>
            </a:r>
            <a:endParaRPr dirty="0"/>
          </a:p>
        </p:txBody>
      </p:sp>
      <p:sp>
        <p:nvSpPr>
          <p:cNvPr id="321" name="Google Shape;321;p21: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Yeme bozukluklarında acı sadece fiziksel değildir: beyin de derinden etkilenir.</a:t>
            </a:r>
            <a:endParaRPr dirty="0"/>
          </a:p>
          <a:p>
            <a:pPr marL="0" lvl="0" indent="0" algn="l" rtl="0">
              <a:spcBef>
                <a:spcPts val="0"/>
              </a:spcBef>
              <a:spcAft>
                <a:spcPts val="0"/>
              </a:spcAft>
              <a:buNone/>
            </a:pPr>
            <a:r>
              <a:rPr lang="en-US" dirty="0"/>
              <a:t>Anoreksiya nervoza hastalarında, özellikle serebral korteks ve gri maddede olmak üzere beyin hacminde bir azalma gözlenir. Bu, nöronal metabolizma için gerekli besin maddelerinin eksikliğinin doğrudan bir etkisidir.</a:t>
            </a:r>
            <a:endParaRPr dirty="0"/>
          </a:p>
          <a:p>
            <a:pPr marL="0" lvl="0" indent="0" algn="l" rtl="0">
              <a:spcBef>
                <a:spcPts val="0"/>
              </a:spcBef>
              <a:spcAft>
                <a:spcPts val="0"/>
              </a:spcAft>
              <a:buNone/>
            </a:pPr>
            <a:r>
              <a:rPr lang="en-US" dirty="0"/>
              <a:t>Ayrıca, nörogörüntüleme çalışmaları, duygusal kontrol, davranış düzenleme ve ödül sistemi ile ilgili alanlar arasındaki bağlantıda değişiklikler olduğunu göstermektedir.</a:t>
            </a:r>
            <a:endParaRPr dirty="0"/>
          </a:p>
          <a:p>
            <a:pPr marL="0" lvl="0" indent="0" algn="l" rtl="0">
              <a:spcBef>
                <a:spcPts val="0"/>
              </a:spcBef>
              <a:spcAft>
                <a:spcPts val="0"/>
              </a:spcAft>
              <a:buNone/>
            </a:pPr>
            <a:r>
              <a:rPr lang="en-US" dirty="0"/>
              <a:t>Bu değişiklikler gözle görülür bilişsel eksikliklere dönüşür: dikkat güçlüğü, zihinsel katılık, hafıza sorunları.</a:t>
            </a:r>
            <a:endParaRPr dirty="0"/>
          </a:p>
          <a:p>
            <a:pPr marL="0" lvl="0" indent="0" algn="l" rtl="0">
              <a:spcBef>
                <a:spcPts val="0"/>
              </a:spcBef>
              <a:spcAft>
                <a:spcPts val="0"/>
              </a:spcAft>
              <a:buNone/>
            </a:pPr>
            <a:r>
              <a:rPr lang="en-US" dirty="0"/>
              <a:t>İyi haber ise, bu değişikliklerin birçoğunun besinsel iyileşme ve terapi ile kısmen geri döndürülebilir olmasıdır.</a:t>
            </a:r>
            <a:endParaRPr dirty="0"/>
          </a:p>
          <a:p>
            <a:pPr marL="0" lvl="0" indent="0" algn="l" rtl="0">
              <a:spcBef>
                <a:spcPts val="0"/>
              </a:spcBef>
              <a:spcAft>
                <a:spcPts val="0"/>
              </a:spcAft>
              <a:buNone/>
            </a:pPr>
            <a:r>
              <a:rPr lang="en-US" dirty="0"/>
              <a:t>Nöroplastisitenin de enerjiye ihtiyacı vardır: Bu, 'beyni beslemenin' gerçekten iyileşmek için gerekli olduğunu anlamak için önemli bir kavramdır</a:t>
            </a:r>
            <a:endParaRPr dirty="0"/>
          </a:p>
        </p:txBody>
      </p:sp>
      <p:sp>
        <p:nvSpPr>
          <p:cNvPr id="334" name="Google Shape;334;p22: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3: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3: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Yeme bozukluklarında uyku da derin bir şekilde değişir ve bu sadece psikolojik nedenlerden dolayı değildir.</a:t>
            </a:r>
            <a:endParaRPr dirty="0"/>
          </a:p>
          <a:p>
            <a:pPr marL="0" lvl="0" indent="0" algn="l" rtl="0">
              <a:spcBef>
                <a:spcPts val="0"/>
              </a:spcBef>
              <a:spcAft>
                <a:spcPts val="0"/>
              </a:spcAft>
              <a:buNone/>
            </a:pPr>
            <a:r>
              <a:rPr lang="en-US" dirty="0"/>
              <a:t>Kalori kısıtlaması olan kişiler genellikle az ve kötü uyurlar. Enerjiden mahrum kalan vücut metabolik bir hipervijilans durumuna girer: sanki 'alarmdaymış' gibi yiyecek arar ve derin uyku evresine girmek için mücadele eder.</a:t>
            </a:r>
            <a:endParaRPr dirty="0"/>
          </a:p>
          <a:p>
            <a:pPr marL="0" lvl="0" indent="0" algn="l" rtl="0">
              <a:spcBef>
                <a:spcPts val="0"/>
              </a:spcBef>
              <a:spcAft>
                <a:spcPts val="0"/>
              </a:spcAft>
              <a:buNone/>
            </a:pPr>
            <a:r>
              <a:rPr lang="en-US" dirty="0"/>
              <a:t>Ayrıca, özellikle hipotalamik-hipofiz-adrenal eksen düzeyindeki nöroendokrin dengesizlik, uykuya dalmayı engelleyen stres hormonu kortizolde artışa neden olur.</a:t>
            </a:r>
            <a:endParaRPr dirty="0"/>
          </a:p>
          <a:p>
            <a:pPr marL="0" lvl="0" indent="0" algn="l" rtl="0">
              <a:spcBef>
                <a:spcPts val="0"/>
              </a:spcBef>
              <a:spcAft>
                <a:spcPts val="0"/>
              </a:spcAft>
              <a:buNone/>
            </a:pPr>
            <a:r>
              <a:rPr lang="en-US" dirty="0"/>
              <a:t>Bulimia ve tıkınırcasına yeme vakalarında, glisemik dalgalanmalar ve gece sindirimi dinlenmeyi daha da bozabilir.</a:t>
            </a:r>
            <a:endParaRPr dirty="0"/>
          </a:p>
          <a:p>
            <a:pPr marL="0" lvl="0" indent="0" algn="l" rtl="0">
              <a:spcBef>
                <a:spcPts val="0"/>
              </a:spcBef>
              <a:spcAft>
                <a:spcPts val="0"/>
              </a:spcAft>
              <a:buNone/>
            </a:pPr>
            <a:r>
              <a:rPr lang="en-US" dirty="0"/>
              <a:t>Bir antrenör için kronik yorgunluk, konsantrasyon güçlüğü veya egzersiz sonrası toparlanmanın zayıf olduğunu gözlemlemek, uykunun ve dolayısıyla vücudun düzgün çalışmadığının bir işareti olabilir.</a:t>
            </a:r>
            <a:endParaRPr dirty="0"/>
          </a:p>
        </p:txBody>
      </p:sp>
      <p:sp>
        <p:nvSpPr>
          <p:cNvPr id="347" name="Google Shape;347;p23: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2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Bigoreksiya veya kas dismorfisi, hala çok az bilinen bir bozukluktur. Anoreksiyanın aksine, burada takıntı kas kütlesi ve vücut tanımı ile ilgilidir.</a:t>
            </a:r>
            <a:endParaRPr dirty="0"/>
          </a:p>
          <a:p>
            <a:pPr marL="0" lvl="0" indent="0" algn="l" rtl="0">
              <a:spcBef>
                <a:spcPts val="0"/>
              </a:spcBef>
              <a:spcAft>
                <a:spcPts val="0"/>
              </a:spcAft>
              <a:buNone/>
            </a:pPr>
            <a:r>
              <a:rPr lang="en-US" dirty="0"/>
              <a:t>Bu hastalıktan muzdarip olanlar, genellikle kalori, mikro besinler ve temel yağlardan yoksun, katı bir şekilde kontrol edilen diyetlerle birlikte aşırı antrenman rejimlerine maruz kalırlar.</a:t>
            </a:r>
            <a:endParaRPr dirty="0"/>
          </a:p>
          <a:p>
            <a:pPr marL="0" lvl="0" indent="0" algn="l" rtl="0">
              <a:spcBef>
                <a:spcPts val="0"/>
              </a:spcBef>
              <a:spcAft>
                <a:spcPts val="0"/>
              </a:spcAft>
              <a:buNone/>
            </a:pPr>
            <a:r>
              <a:rPr lang="en-US" dirty="0"/>
              <a:t>Görünüş aldatıcı olabilir: atletik, yontulmuş vücutlar görürüz... ancak içlerinde bradikardi, hipogonadizm, osteopeni, kronik enerji eksikliğinin tipik belirtileri olabilir.</a:t>
            </a:r>
            <a:endParaRPr dirty="0"/>
          </a:p>
          <a:p>
            <a:pPr marL="0" lvl="0" indent="0" algn="l" rtl="0">
              <a:spcBef>
                <a:spcPts val="0"/>
              </a:spcBef>
              <a:spcAft>
                <a:spcPts val="0"/>
              </a:spcAft>
              <a:buNone/>
            </a:pPr>
            <a:r>
              <a:rPr lang="en-US" dirty="0"/>
              <a:t>Spor salonunda, aşırı motive olmuş bir erkek veya kız, 'adanmışlık' kılığına bürünmüş bir yeme bozukluğunu gizleyebilir.</a:t>
            </a:r>
            <a:endParaRPr dirty="0"/>
          </a:p>
          <a:p>
            <a:pPr marL="0" lvl="0" indent="0" algn="l" rtl="0">
              <a:spcBef>
                <a:spcPts val="0"/>
              </a:spcBef>
              <a:spcAft>
                <a:spcPts val="0"/>
              </a:spcAft>
              <a:buNone/>
            </a:pPr>
            <a:r>
              <a:rPr lang="en-US" dirty="0"/>
              <a:t>Bu tehlikeli bir paradokstur: dış görüntü krizdeki bir organizmayı gizler.</a:t>
            </a:r>
            <a:endParaRPr dirty="0"/>
          </a:p>
        </p:txBody>
      </p:sp>
      <p:sp>
        <p:nvSpPr>
          <p:cNvPr id="360" name="Google Shape;360;p2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2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Red-S kavramı, 'kadın sporcu üçlüsünün' (amenore, osteoporoz, yeme bozukluğu) üstesinden gelmek ve göreceli enerji eksikliğinin tüm cinsiyetlerden sporcuları etkilediğini kabul etmek için doğmuştur.</a:t>
            </a:r>
            <a:endParaRPr dirty="0"/>
          </a:p>
          <a:p>
            <a:pPr marL="0" lvl="0" indent="0" algn="l" rtl="0">
              <a:spcBef>
                <a:spcPts val="0"/>
              </a:spcBef>
              <a:spcAft>
                <a:spcPts val="0"/>
              </a:spcAft>
              <a:buNone/>
            </a:pPr>
            <a:r>
              <a:rPr lang="en-US" dirty="0"/>
              <a:t>Sporcu gözle görülür bir şekilde kilo kaybetmemiş olsa bile, kalori alımı enerji harcamasını karşılamadığında ortaya çıkar.</a:t>
            </a:r>
            <a:endParaRPr dirty="0"/>
          </a:p>
          <a:p>
            <a:pPr marL="0" lvl="0" indent="0" algn="l" rtl="0">
              <a:spcBef>
                <a:spcPts val="0"/>
              </a:spcBef>
              <a:spcAft>
                <a:spcPts val="0"/>
              </a:spcAft>
              <a:buNone/>
            </a:pPr>
            <a:r>
              <a:rPr lang="en-US" dirty="0"/>
              <a:t>Sonuçlar tüm sistemleri etkiler:</a:t>
            </a:r>
            <a:endParaRPr dirty="0"/>
          </a:p>
          <a:p>
            <a:pPr marL="0" lvl="0" indent="0" algn="l" rtl="0">
              <a:spcBef>
                <a:spcPts val="0"/>
              </a:spcBef>
              <a:spcAft>
                <a:spcPts val="0"/>
              </a:spcAft>
              <a:buNone/>
            </a:pPr>
            <a:r>
              <a:rPr lang="en-US" dirty="0"/>
              <a:t>Hormonlar: testosteron, östrojen, tiroid değişikliklerinde düşüş</a:t>
            </a:r>
            <a:endParaRPr dirty="0"/>
          </a:p>
          <a:p>
            <a:pPr marL="0" lvl="0" indent="0" algn="l" rtl="0">
              <a:spcBef>
                <a:spcPts val="0"/>
              </a:spcBef>
              <a:spcAft>
                <a:spcPts val="0"/>
              </a:spcAft>
              <a:buNone/>
            </a:pPr>
            <a:r>
              <a:rPr lang="en-US" dirty="0"/>
              <a:t>Kemikler: kırılganlık, stres kırıkları</a:t>
            </a:r>
            <a:endParaRPr dirty="0"/>
          </a:p>
          <a:p>
            <a:pPr marL="0" lvl="0" indent="0" algn="l" rtl="0">
              <a:spcBef>
                <a:spcPts val="0"/>
              </a:spcBef>
              <a:spcAft>
                <a:spcPts val="0"/>
              </a:spcAft>
              <a:buNone/>
            </a:pPr>
            <a:r>
              <a:rPr lang="en-US" dirty="0"/>
              <a:t>Bağışıklık: enfeksiyonlara karşı daha fazla duyarlılık</a:t>
            </a:r>
            <a:endParaRPr dirty="0"/>
          </a:p>
          <a:p>
            <a:pPr marL="0" lvl="0" indent="0" algn="l" rtl="0">
              <a:spcBef>
                <a:spcPts val="0"/>
              </a:spcBef>
              <a:spcAft>
                <a:spcPts val="0"/>
              </a:spcAft>
              <a:buNone/>
            </a:pPr>
            <a:r>
              <a:rPr lang="en-US" dirty="0"/>
              <a:t>Kalp: bradikardi, aritmiler</a:t>
            </a:r>
            <a:endParaRPr dirty="0"/>
          </a:p>
          <a:p>
            <a:pPr marL="0" lvl="0" indent="0" algn="l" rtl="0">
              <a:spcBef>
                <a:spcPts val="0"/>
              </a:spcBef>
              <a:spcAft>
                <a:spcPts val="0"/>
              </a:spcAft>
              <a:buNone/>
            </a:pPr>
            <a:r>
              <a:rPr lang="en-US" dirty="0"/>
              <a:t>Beyin: depresif ruh hali, konsantrasyon azalması</a:t>
            </a:r>
            <a:endParaRPr dirty="0"/>
          </a:p>
          <a:p>
            <a:pPr marL="0" lvl="0" indent="0" algn="l" rtl="0">
              <a:spcBef>
                <a:spcPts val="0"/>
              </a:spcBef>
              <a:spcAft>
                <a:spcPts val="0"/>
              </a:spcAft>
              <a:buNone/>
            </a:pPr>
            <a:r>
              <a:rPr lang="en-US" dirty="0"/>
              <a:t>Performans: güçte düşüş, direnç, yaralanma riskinde artış</a:t>
            </a:r>
            <a:endParaRPr dirty="0"/>
          </a:p>
          <a:p>
            <a:pPr marL="0" lvl="0" indent="0" algn="l" rtl="0">
              <a:spcBef>
                <a:spcPts val="0"/>
              </a:spcBef>
              <a:spcAft>
                <a:spcPts val="0"/>
              </a:spcAft>
              <a:buNone/>
            </a:pPr>
            <a:r>
              <a:rPr lang="en-US" dirty="0"/>
              <a:t>Bir kişisel antrenör için Red-S belirtilerini tanımak çok önemlidir: bu, 'antrenmanlı' görünse bile sessizce yıpranan vücut sendromudur.</a:t>
            </a:r>
            <a:endParaRPr dirty="0"/>
          </a:p>
          <a:p>
            <a:pPr marL="0" lvl="0" indent="0" algn="l" rtl="0">
              <a:spcBef>
                <a:spcPts val="0"/>
              </a:spcBef>
              <a:spcAft>
                <a:spcPts val="0"/>
              </a:spcAft>
              <a:buNone/>
            </a:pPr>
            <a:endParaRPr dirty="0"/>
          </a:p>
          <a:p>
            <a:pPr marL="285750" marR="0" lvl="0" indent="-28575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İhtiyaçlara kıyasla kronik enerji açığı</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Hormonal, bağışıklık, kemik, kardiyovasküler, psikolojik tutulum</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Kadın Sporcu Üçlüsü kavramının evrimi</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Her iki cinsiyette ve tüm spor disiplinlerinde risk</a:t>
            </a:r>
            <a:endParaRPr dirty="0"/>
          </a:p>
          <a:p>
            <a:pPr marL="285750" marR="0" lvl="0" indent="-285750" algn="l" rtl="0">
              <a:lnSpc>
                <a:spcPct val="100000"/>
              </a:lnSpc>
              <a:spcBef>
                <a:spcPts val="120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Sağlık ve performans üzerindeki etkisi</a:t>
            </a:r>
            <a:endParaRPr sz="1200" b="0" i="0" u="none" strike="noStrike" cap="none" dirty="0">
              <a:solidFill>
                <a:srgbClr val="000000"/>
              </a:solidFill>
              <a:latin typeface="Arial"/>
              <a:ea typeface="Arial"/>
              <a:cs typeface="Arial"/>
              <a:sym typeface="Arial"/>
            </a:endParaRPr>
          </a:p>
        </p:txBody>
      </p:sp>
      <p:sp>
        <p:nvSpPr>
          <p:cNvPr id="373" name="Google Shape;373;p2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2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385" name="Google Shape;385;p2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FD076597-3821-2299-E388-CED751C553EE}"/>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04AFCE50-817B-EE1B-A2B1-5D92D3291639}"/>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80F51B7D-9B40-1811-C75B-BBDF73B1EA1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ED'ler doğası gereği psikiyatrik olsa da, vücut üzerinde de derin sonuçları vardır - ve bunları anlamak, fitness profesyonellerinin erken belirtileri tespit etmesine ve müşterilerinizde sağlığı geliştirmesine gerçekten yardımcı olabilir. Neden beyinle değil de bedenle başlıyoruz? Çünkü fiziksel değişiklikler genellikle bir teşhis konulmadan önce ortaya çıkar. Eğitmenler, psikiyatristlerin aksine, vücutla her gün temas halindedir. Kilo kaybı, halsizlik, aşırı egzersiz - başkalarının gözden kaçırabileceği şeyler - fark edebilirsiniz. İşte bu yüzden sizin rolünüz gerçekten önleyici olabilir</a:t>
            </a:r>
            <a:endParaRPr dirty="0"/>
          </a:p>
        </p:txBody>
      </p:sp>
      <p:sp>
        <p:nvSpPr>
          <p:cNvPr id="59" name="Google Shape;59;p3:notes">
            <a:extLst>
              <a:ext uri="{FF2B5EF4-FFF2-40B4-BE49-F238E27FC236}">
                <a16:creationId xmlns:a16="http://schemas.microsoft.com/office/drawing/2014/main" id="{5DC4DB13-D925-EF1E-306D-0465AAB8DD9A}"/>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6468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4: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4: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dirty="0"/>
          </a:p>
        </p:txBody>
      </p:sp>
      <p:sp>
        <p:nvSpPr>
          <p:cNvPr id="75" name="Google Shape;75;p4: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5: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5: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i="0"/>
          </a:p>
        </p:txBody>
      </p:sp>
      <p:sp>
        <p:nvSpPr>
          <p:cNvPr id="90" name="Google Shape;90;p5: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Basit ama temel bir kavramdan bahsedelim: enerji dengesi.</a:t>
            </a:r>
            <a:endParaRPr dirty="0"/>
          </a:p>
          <a:p>
            <a:pPr marL="0" lvl="0" indent="0" algn="l" rtl="0">
              <a:spcBef>
                <a:spcPts val="0"/>
              </a:spcBef>
              <a:spcAft>
                <a:spcPts val="0"/>
              </a:spcAft>
              <a:buNone/>
            </a:pPr>
            <a:r>
              <a:rPr lang="en-US" dirty="0"/>
              <a:t>Her gün gıda yoluyla enerji alırız ve vücudumuz yaşamak, hareket etmek, düşünmek, sindirmek ve hatta uyumak için bu enerjiyi kullanır.</a:t>
            </a:r>
            <a:endParaRPr dirty="0"/>
          </a:p>
        </p:txBody>
      </p:sp>
      <p:sp>
        <p:nvSpPr>
          <p:cNvPr id="103" name="Google Shape;103;p6: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id="{CE2B09DE-68D2-AE89-8ECB-CC0C4E9F777D}"/>
            </a:ext>
          </a:extLst>
        </p:cNvPr>
        <p:cNvGrpSpPr/>
        <p:nvPr/>
      </p:nvGrpSpPr>
      <p:grpSpPr>
        <a:xfrm>
          <a:off x="0" y="0"/>
          <a:ext cx="0" cy="0"/>
          <a:chOff x="0" y="0"/>
          <a:chExt cx="0" cy="0"/>
        </a:xfrm>
      </p:grpSpPr>
      <p:sp>
        <p:nvSpPr>
          <p:cNvPr id="101" name="Google Shape;101;p6:notes">
            <a:extLst>
              <a:ext uri="{FF2B5EF4-FFF2-40B4-BE49-F238E27FC236}">
                <a16:creationId xmlns:a16="http://schemas.microsoft.com/office/drawing/2014/main" id="{043EE850-D305-8715-F553-98F01A976F2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a:extLst>
              <a:ext uri="{FF2B5EF4-FFF2-40B4-BE49-F238E27FC236}">
                <a16:creationId xmlns:a16="http://schemas.microsoft.com/office/drawing/2014/main" id="{2621D3CE-5159-A346-3959-C0D46875DF70}"/>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Alınan enerji, tüketilen enerjiden -yani harcamadan- az olduğunda, vücut negatif enerji dengesi dediğimiz duruma girer.</a:t>
            </a:r>
            <a:endParaRPr dirty="0"/>
          </a:p>
          <a:p>
            <a:pPr marL="0" lvl="0" indent="0" algn="l" rtl="0">
              <a:spcBef>
                <a:spcPts val="0"/>
              </a:spcBef>
              <a:spcAft>
                <a:spcPts val="0"/>
              </a:spcAft>
              <a:buNone/>
            </a:pPr>
            <a:r>
              <a:rPr lang="en-US" dirty="0"/>
              <a:t>Bu, aşırı diyet kısıtlamalarında olduğu gibi gönüllü olarak veya örneğin yeterli beslenmeyle telafi etmeden fiziksel aktiviteyi çok fazla artırdığınızda istemsiz olarak gerçekleşebilir.</a:t>
            </a:r>
            <a:endParaRPr dirty="0"/>
          </a:p>
          <a:p>
            <a:pPr marL="0" lvl="0" indent="0" algn="l" rtl="0">
              <a:spcBef>
                <a:spcPts val="0"/>
              </a:spcBef>
              <a:spcAft>
                <a:spcPts val="0"/>
              </a:spcAft>
              <a:buNone/>
            </a:pPr>
            <a:r>
              <a:rPr lang="en-US" dirty="0"/>
              <a:t>Anoreksiya veya </a:t>
            </a:r>
            <a:r>
              <a:rPr lang="en-US" dirty="0" err="1"/>
              <a:t>vigoreksiya </a:t>
            </a:r>
            <a:r>
              <a:rPr lang="en-US" dirty="0"/>
              <a:t>gibi yeme bozukluklarında bu dengesizlik genellikle kronik ve derindir ve vücudun enerji kaynağı olarak kendi dokularını kullanmasına yol açabilir.</a:t>
            </a:r>
            <a:endParaRPr dirty="0"/>
          </a:p>
          <a:p>
            <a:pPr marL="0" lvl="0" indent="0" algn="l" rtl="0">
              <a:spcBef>
                <a:spcPts val="0"/>
              </a:spcBef>
              <a:spcAft>
                <a:spcPts val="0"/>
              </a:spcAft>
              <a:buNone/>
            </a:pPr>
            <a:r>
              <a:rPr lang="en-US" dirty="0"/>
              <a:t>Bu, birazdan göreceğimiz birçok fizyolojik değişikliğin başlangıç noktasıdır. Bir eğitmen olarak, sürekli negatif denge durumunu fark etmeyi öğrenmek gerçekten fark yaratabilir.</a:t>
            </a:r>
            <a:endParaRPr dirty="0"/>
          </a:p>
        </p:txBody>
      </p:sp>
      <p:sp>
        <p:nvSpPr>
          <p:cNvPr id="103" name="Google Shape;103;p6:notes">
            <a:extLst>
              <a:ext uri="{FF2B5EF4-FFF2-40B4-BE49-F238E27FC236}">
                <a16:creationId xmlns:a16="http://schemas.microsoft.com/office/drawing/2014/main" id="{CF258E82-9362-6EB8-63F9-2783E4F1A86F}"/>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84333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Açlık biyolojik olabilir - vücudumuzun yakıta ihtiyacı olduğu için yemek yeriz. Ancak aynı zamanda hedonik de olabilir - duygu, stres veya zevkten kaynaklanır. Bu iki açlık biçimi farklı beyin sistemleri tarafından düzenlenir. Prefrontal korteks bilinçli gıda seçimleri yapmamıza yardımcı olurken, limbik sistem gıdayı rahatlık ve zevkle ilişkilendirir. ED'lerde bu denge genellikle kaybolur.</a:t>
            </a:r>
            <a:endParaRPr/>
          </a:p>
        </p:txBody>
      </p:sp>
      <p:sp>
        <p:nvSpPr>
          <p:cNvPr id="117" name="Google Shape;117;p7: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i="0" dirty="0"/>
              <a:t>ED'leri anlamak için öncelikle iştahın nasıl düzenlendiğini incelememiz gerekir. </a:t>
            </a:r>
            <a:r>
              <a:rPr lang="en-US" b="1" i="0" dirty="0"/>
              <a:t>Hipotalamus</a:t>
            </a:r>
            <a:r>
              <a:rPr lang="en-US" i="0" dirty="0"/>
              <a:t>, açlık ve tokluktan sorumlu kilit beyin bölgesidir. Hipotalamusun içinde, yeme davranışını kontrol eden iki ana nöron grubumuz vardır: </a:t>
            </a:r>
            <a:r>
              <a:rPr lang="en-US" b="1" i="0" dirty="0"/>
              <a:t>açlığı uyaran </a:t>
            </a:r>
            <a:r>
              <a:rPr lang="en-US" b="1" i="0" dirty="0" err="1"/>
              <a:t>NPY/AgRP </a:t>
            </a:r>
            <a:r>
              <a:rPr lang="en-US" b="1" i="0" dirty="0"/>
              <a:t>nöronları </a:t>
            </a:r>
            <a:r>
              <a:rPr lang="en-US" i="0" dirty="0"/>
              <a:t>ve </a:t>
            </a:r>
            <a:r>
              <a:rPr lang="en-US" b="1" i="0" dirty="0"/>
              <a:t>tokluğu teşvik eden POMC nöronları</a:t>
            </a:r>
            <a:r>
              <a:rPr lang="en-US" i="0" dirty="0"/>
              <a:t>.</a:t>
            </a:r>
            <a:endParaRPr dirty="0"/>
          </a:p>
          <a:p>
            <a:pPr marL="0" lvl="0" indent="0" algn="l" rtl="0">
              <a:spcBef>
                <a:spcPts val="0"/>
              </a:spcBef>
              <a:spcAft>
                <a:spcPts val="0"/>
              </a:spcAft>
              <a:buClr>
                <a:schemeClr val="dk1"/>
              </a:buClr>
              <a:buSzPts val="1200"/>
              <a:buFont typeface="Arial"/>
              <a:buNone/>
            </a:pPr>
            <a:r>
              <a:rPr lang="en-US" i="0" dirty="0"/>
              <a:t>Bu nöronlar kilit hormonlar aracılığıyla vücuttan sinyaller alır. Genellikle 'açlık hormonu' olarak adlandırılan </a:t>
            </a:r>
            <a:r>
              <a:rPr lang="en-US" b="1" i="0" dirty="0"/>
              <a:t>Ghrelin</a:t>
            </a:r>
            <a:r>
              <a:rPr lang="en-US" i="0" dirty="0"/>
              <a:t>, yemeklerden önce artarak aç hissetmemize neden olur. Öte yandan, yağ hücreleri tarafından üretilen </a:t>
            </a:r>
            <a:r>
              <a:rPr lang="en-US" b="1" i="0" dirty="0"/>
              <a:t>leptin </a:t>
            </a:r>
            <a:r>
              <a:rPr lang="en-US" i="0" dirty="0"/>
              <a:t>tokluk sinyali verir ve enerji dengesinin düzenlenmesine yardımcı olur.</a:t>
            </a:r>
            <a:endParaRPr dirty="0"/>
          </a:p>
          <a:p>
            <a:pPr marL="0" lvl="0" indent="0" algn="l" rtl="0">
              <a:spcBef>
                <a:spcPts val="0"/>
              </a:spcBef>
              <a:spcAft>
                <a:spcPts val="0"/>
              </a:spcAft>
              <a:buClr>
                <a:schemeClr val="dk1"/>
              </a:buClr>
              <a:buSzPts val="1200"/>
              <a:buFont typeface="Arial"/>
              <a:buNone/>
            </a:pPr>
            <a:r>
              <a:rPr lang="en-US" i="0" dirty="0"/>
              <a:t>Anoreksiya nervozada, çalışmalar açlık işaretlerinin bastırılmasına katkıda bulunabilecek </a:t>
            </a:r>
            <a:r>
              <a:rPr lang="en-US" b="1" i="0" dirty="0"/>
              <a:t>leptin sinyalinin değiştiğini </a:t>
            </a:r>
            <a:r>
              <a:rPr lang="en-US" i="0" dirty="0"/>
              <a:t>göstermektedir. Buna karşılık, tıkınırcasına yeme bozukluğu olan bireylerde leptine verilen yanıt azalmış olabilir ve bu da tokluğu tanımada zorluklara yol açabilir.</a:t>
            </a:r>
            <a:endParaRPr dirty="0"/>
          </a:p>
          <a:p>
            <a:pPr marL="0" lvl="0" indent="0" algn="l" rtl="0">
              <a:spcBef>
                <a:spcPts val="0"/>
              </a:spcBef>
              <a:spcAft>
                <a:spcPts val="0"/>
              </a:spcAft>
              <a:buNone/>
            </a:pPr>
            <a:r>
              <a:rPr lang="en-US" i="0" dirty="0"/>
              <a:t>Bu mekanizmaları anlamak, yeme bozukluklarının neden sadece iradeyle ilgili olmadığını, karmaşık nörobiyolojik bozulmalar içerdiğini görmemize yardımcı olur. Şimdi de nörotransmitterlerin bu durumlardaki rolüne bakalım.</a:t>
            </a:r>
            <a:endParaRPr dirty="0"/>
          </a:p>
          <a:p>
            <a:pPr marL="0" lvl="0" indent="0" algn="l" rtl="0">
              <a:spcBef>
                <a:spcPts val="0"/>
              </a:spcBef>
              <a:spcAft>
                <a:spcPts val="0"/>
              </a:spcAft>
              <a:buNone/>
            </a:pPr>
            <a:endParaRPr dirty="0"/>
          </a:p>
        </p:txBody>
      </p:sp>
      <p:sp>
        <p:nvSpPr>
          <p:cNvPr id="131" name="Google Shape;131;p8:notes"/>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type="title">
  <p:cSld name="TITLE">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subTitle" idx="1"/>
          </p:nvPr>
        </p:nvSpPr>
        <p:spPr>
          <a:xfrm>
            <a:off x="504000" y="1326600"/>
            <a:ext cx="9071640" cy="3288240"/>
          </a:xfrm>
          <a:prstGeom prst="rect">
            <a:avLst/>
          </a:prstGeom>
          <a:noFill/>
          <a:ln>
            <a:noFill/>
          </a:ln>
        </p:spPr>
        <p:txBody>
          <a:bodyPr spcFirstLastPara="1" wrap="square" lIns="0" tIns="0" rIns="0" bIns="0" anchor="ctr" anchorCtr="0">
            <a:noAutofit/>
          </a:bodyPr>
          <a:lstStyle>
            <a:lvl1pPr lvl="0" algn="l">
              <a:lnSpc>
                <a:spcPct val="90000"/>
              </a:lnSpc>
              <a:spcBef>
                <a:spcPts val="1000"/>
              </a:spcBef>
              <a:spcAft>
                <a:spcPts val="0"/>
              </a:spcAft>
              <a:buClr>
                <a:schemeClr val="dk1"/>
              </a:buClr>
              <a:buSzPts val="1800"/>
              <a:buChar char="•"/>
              <a:defRPr/>
            </a:lvl1pPr>
            <a:lvl2pPr lvl="1" algn="l">
              <a:lnSpc>
                <a:spcPct val="90000"/>
              </a:lnSpc>
              <a:spcBef>
                <a:spcPts val="500"/>
              </a:spcBef>
              <a:spcAft>
                <a:spcPts val="0"/>
              </a:spcAft>
              <a:buClr>
                <a:schemeClr val="dk1"/>
              </a:buClr>
              <a:buSzPts val="1800"/>
              <a:buChar char="•"/>
              <a:defRPr/>
            </a:lvl2pPr>
            <a:lvl3pPr lvl="2" algn="l">
              <a:lnSpc>
                <a:spcPct val="90000"/>
              </a:lnSpc>
              <a:spcBef>
                <a:spcPts val="500"/>
              </a:spcBef>
              <a:spcAft>
                <a:spcPts val="0"/>
              </a:spcAft>
              <a:buClr>
                <a:schemeClr val="dk1"/>
              </a:buClr>
              <a:buSzPts val="1800"/>
              <a:buChar char="•"/>
              <a:defRPr/>
            </a:lvl3pPr>
            <a:lvl4pPr lvl="3" algn="l">
              <a:lnSpc>
                <a:spcPct val="90000"/>
              </a:lnSpc>
              <a:spcBef>
                <a:spcPts val="500"/>
              </a:spcBef>
              <a:spcAft>
                <a:spcPts val="0"/>
              </a:spcAft>
              <a:buClr>
                <a:schemeClr val="dk1"/>
              </a:buClr>
              <a:buSzPts val="1800"/>
              <a:buChar char="•"/>
              <a:defRPr/>
            </a:lvl4pPr>
            <a:lvl5pPr lvl="4" algn="l">
              <a:lnSpc>
                <a:spcPct val="9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lvl="0"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1pPr>
            <a:lvl2pPr marL="0" lvl="1"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2pPr>
            <a:lvl3pPr marL="0" lvl="2"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3pPr>
            <a:lvl4pPr marL="0" lvl="3"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4pPr>
            <a:lvl5pPr marL="0" lvl="4"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5pPr>
            <a:lvl6pPr marL="0" lvl="5"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6pPr>
            <a:lvl7pPr marL="0" lvl="6"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7pPr>
            <a:lvl8pPr marL="0" lvl="7"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8pPr>
            <a:lvl9pPr marL="0" lvl="8" indent="0" algn="r">
              <a:spcBef>
                <a:spcPts val="0"/>
              </a:spcBef>
              <a:buClr>
                <a:srgbClr val="000000"/>
              </a:buClr>
              <a:buSzPts val="1400"/>
              <a:buFont typeface="Times New Roman"/>
              <a:buNone/>
              <a:defRPr sz="1400" b="0" u="none" strike="noStrik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
        <p:nvSpPr>
          <p:cNvPr id="20" name="Google Shape;20;p28"/>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504000" y="226080"/>
            <a:ext cx="9071640" cy="94644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504000" y="1326600"/>
            <a:ext cx="9071640" cy="3288240"/>
          </a:xfrm>
          <a:prstGeom prst="rect">
            <a:avLst/>
          </a:prstGeom>
          <a:noFill/>
          <a:ln>
            <a:noFill/>
          </a:ln>
        </p:spPr>
        <p:txBody>
          <a:bodyPr spcFirstLastPara="1" wrap="square" lIns="0" tIns="0" rIns="0" bIns="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7"/>
          <p:cNvSpPr txBox="1">
            <a:spLocks noGrp="1"/>
          </p:cNvSpPr>
          <p:nvPr>
            <p:ph type="dt" idx="10"/>
          </p:nvPr>
        </p:nvSpPr>
        <p:spPr>
          <a:xfrm>
            <a:off x="504000" y="5165280"/>
            <a:ext cx="2348280" cy="3906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7"/>
          <p:cNvSpPr txBox="1">
            <a:spLocks noGrp="1"/>
          </p:cNvSpPr>
          <p:nvPr>
            <p:ph type="ftr" idx="11"/>
          </p:nvPr>
        </p:nvSpPr>
        <p:spPr>
          <a:xfrm>
            <a:off x="3447360" y="5165280"/>
            <a:ext cx="3195000" cy="3906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7"/>
          <p:cNvSpPr txBox="1">
            <a:spLocks noGrp="1"/>
          </p:cNvSpPr>
          <p:nvPr>
            <p:ph type="sldNum" idx="12"/>
          </p:nvPr>
        </p:nvSpPr>
        <p:spPr>
          <a:xfrm>
            <a:off x="7227360" y="5165280"/>
            <a:ext cx="2348280" cy="390600"/>
          </a:xfrm>
          <a:prstGeom prst="rect">
            <a:avLst/>
          </a:prstGeom>
          <a:noFill/>
          <a:ln>
            <a:noFill/>
          </a:ln>
        </p:spPr>
        <p:txBody>
          <a:bodyPr spcFirstLastPara="1" wrap="square" lIns="0" tIns="0" rIns="0" bIns="0" anchor="t" anchorCtr="0">
            <a:noAutofit/>
          </a:bodyPr>
          <a:lstStyle>
            <a:lvl1pPr marL="0" marR="0" lvl="0"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1pPr>
            <a:lvl2pPr marL="0" marR="0" lvl="1"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2pPr>
            <a:lvl3pPr marL="0" marR="0" lvl="2"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3pPr>
            <a:lvl4pPr marL="0" marR="0" lvl="3"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4pPr>
            <a:lvl5pPr marL="0" marR="0" lvl="4"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5pPr>
            <a:lvl6pPr marL="0" marR="0" lvl="5"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6pPr>
            <a:lvl7pPr marL="0" marR="0" lvl="6"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7pPr>
            <a:lvl8pPr marL="0" marR="0" lvl="7"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8pPr>
            <a:lvl9pPr marL="0" marR="0" lvl="8" indent="0" algn="r" rtl="0">
              <a:spcBef>
                <a:spcPts val="0"/>
              </a:spcBef>
              <a:buClr>
                <a:srgbClr val="000000"/>
              </a:buClr>
              <a:buSzPts val="1400"/>
              <a:buFont typeface="Times New Roman"/>
              <a:buNone/>
              <a:defRPr sz="1400" b="0" i="0" u="none" strike="noStrike" cap="none">
                <a:solidFill>
                  <a:srgbClr val="000000"/>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5.jpg"/><Relationship Id="rId7" Type="http://schemas.openxmlformats.org/officeDocument/2006/relationships/image" Target="../media/image28.jpg"/><Relationship Id="rId12"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jpg"/><Relationship Id="rId11" Type="http://schemas.openxmlformats.org/officeDocument/2006/relationships/image" Target="../media/image31.jpg"/><Relationship Id="rId5" Type="http://schemas.openxmlformats.org/officeDocument/2006/relationships/image" Target="../media/image9.png"/><Relationship Id="rId10" Type="http://schemas.openxmlformats.org/officeDocument/2006/relationships/image" Target="../media/image30.jpg"/><Relationship Id="rId4" Type="http://schemas.openxmlformats.org/officeDocument/2006/relationships/image" Target="../media/image26.jpg"/><Relationship Id="rId9"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jpg"/><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jp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1"/>
          <p:cNvSpPr txBox="1"/>
          <p:nvPr/>
        </p:nvSpPr>
        <p:spPr>
          <a:xfrm>
            <a:off x="6870600" y="2876400"/>
            <a:ext cx="2514600" cy="6858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00000"/>
              </a:solidFill>
              <a:latin typeface="Arial"/>
              <a:ea typeface="Arial"/>
              <a:cs typeface="Arial"/>
              <a:sym typeface="Arial"/>
            </a:endParaRPr>
          </a:p>
        </p:txBody>
      </p:sp>
      <p:pic>
        <p:nvPicPr>
          <p:cNvPr id="33" name="Google Shape;33;p1"/>
          <p:cNvPicPr preferRelativeResize="0"/>
          <p:nvPr/>
        </p:nvPicPr>
        <p:blipFill rotWithShape="1">
          <a:blip r:embed="rId3">
            <a:alphaModFix/>
          </a:blip>
          <a:srcRect/>
          <a:stretch/>
        </p:blipFill>
        <p:spPr>
          <a:xfrm>
            <a:off x="7665120" y="4073040"/>
            <a:ext cx="2572560" cy="1749960"/>
          </a:xfrm>
          <a:prstGeom prst="rect">
            <a:avLst/>
          </a:prstGeom>
          <a:noFill/>
          <a:ln>
            <a:noFill/>
          </a:ln>
        </p:spPr>
      </p:pic>
      <p:pic>
        <p:nvPicPr>
          <p:cNvPr id="34" name="Google Shape;34;p1"/>
          <p:cNvPicPr preferRelativeResize="0"/>
          <p:nvPr/>
        </p:nvPicPr>
        <p:blipFill rotWithShape="1">
          <a:blip r:embed="rId4">
            <a:alphaModFix/>
          </a:blip>
          <a:srcRect/>
          <a:stretch/>
        </p:blipFill>
        <p:spPr>
          <a:xfrm>
            <a:off x="-785160" y="-577800"/>
            <a:ext cx="3551760" cy="2205720"/>
          </a:xfrm>
          <a:prstGeom prst="rect">
            <a:avLst/>
          </a:prstGeom>
          <a:noFill/>
          <a:ln>
            <a:noFill/>
          </a:ln>
        </p:spPr>
      </p:pic>
      <p:pic>
        <p:nvPicPr>
          <p:cNvPr id="35" name="Google Shape;35;p1"/>
          <p:cNvPicPr preferRelativeResize="0"/>
          <p:nvPr/>
        </p:nvPicPr>
        <p:blipFill rotWithShape="1">
          <a:blip r:embed="rId5">
            <a:alphaModFix/>
          </a:blip>
          <a:srcRect/>
          <a:stretch/>
        </p:blipFill>
        <p:spPr>
          <a:xfrm>
            <a:off x="4784400" y="-1411560"/>
            <a:ext cx="1786680" cy="3498840"/>
          </a:xfrm>
          <a:prstGeom prst="rect">
            <a:avLst/>
          </a:prstGeom>
          <a:noFill/>
          <a:ln>
            <a:noFill/>
          </a:ln>
        </p:spPr>
      </p:pic>
      <p:sp>
        <p:nvSpPr>
          <p:cNvPr id="36" name="Google Shape;36;p1"/>
          <p:cNvSpPr txBox="1"/>
          <p:nvPr/>
        </p:nvSpPr>
        <p:spPr>
          <a:xfrm>
            <a:off x="5425560" y="2222280"/>
            <a:ext cx="1432440" cy="1206720"/>
          </a:xfrm>
          <a:prstGeom prst="rect">
            <a:avLst/>
          </a:prstGeom>
          <a:blipFill rotWithShape="1">
            <a:blip r:embed="rId6">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sp>
        <p:nvSpPr>
          <p:cNvPr id="37" name="Google Shape;37;p1"/>
          <p:cNvSpPr txBox="1"/>
          <p:nvPr/>
        </p:nvSpPr>
        <p:spPr>
          <a:xfrm>
            <a:off x="6330600" y="-732240"/>
            <a:ext cx="1804680" cy="3505320"/>
          </a:xfrm>
          <a:prstGeom prst="rect">
            <a:avLst/>
          </a:prstGeom>
          <a:blipFill rotWithShape="1">
            <a:blip r:embed="rId7">
              <a:alphaModFix/>
            </a:blip>
            <a:stretch>
              <a:fillRect/>
            </a:stretch>
          </a:blipFill>
          <a:ln>
            <a:noFill/>
          </a:ln>
        </p:spPr>
        <p:txBody>
          <a:bodyPr spcFirstLastPara="1" wrap="square" lIns="90000" tIns="45000" rIns="90000" bIns="45000" anchor="ctr" anchorCtr="1">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a:p>
        </p:txBody>
      </p:sp>
      <p:pic>
        <p:nvPicPr>
          <p:cNvPr id="38" name="Google Shape;38;p1"/>
          <p:cNvPicPr preferRelativeResize="0"/>
          <p:nvPr/>
        </p:nvPicPr>
        <p:blipFill rotWithShape="1">
          <a:blip r:embed="rId8">
            <a:alphaModFix/>
          </a:blip>
          <a:srcRect/>
          <a:stretch/>
        </p:blipFill>
        <p:spPr>
          <a:xfrm>
            <a:off x="7785000" y="-620280"/>
            <a:ext cx="1707120" cy="3352680"/>
          </a:xfrm>
          <a:prstGeom prst="rect">
            <a:avLst/>
          </a:prstGeom>
          <a:noFill/>
          <a:ln>
            <a:noFill/>
          </a:ln>
        </p:spPr>
      </p:pic>
      <p:pic>
        <p:nvPicPr>
          <p:cNvPr id="39" name="Google Shape;39;p1"/>
          <p:cNvPicPr preferRelativeResize="0"/>
          <p:nvPr/>
        </p:nvPicPr>
        <p:blipFill rotWithShape="1">
          <a:blip r:embed="rId9">
            <a:alphaModFix/>
          </a:blip>
          <a:srcRect/>
          <a:stretch/>
        </p:blipFill>
        <p:spPr>
          <a:xfrm>
            <a:off x="3180899" y="151678"/>
            <a:ext cx="1401936" cy="1389492"/>
          </a:xfrm>
          <a:prstGeom prst="rect">
            <a:avLst/>
          </a:prstGeom>
          <a:noFill/>
          <a:ln>
            <a:noFill/>
          </a:ln>
        </p:spPr>
      </p:pic>
      <p:pic>
        <p:nvPicPr>
          <p:cNvPr id="40" name="Google Shape;40;p1"/>
          <p:cNvPicPr preferRelativeResize="0"/>
          <p:nvPr/>
        </p:nvPicPr>
        <p:blipFill rotWithShape="1">
          <a:blip r:embed="rId10">
            <a:alphaModFix/>
          </a:blip>
          <a:srcRect/>
          <a:stretch/>
        </p:blipFill>
        <p:spPr>
          <a:xfrm>
            <a:off x="5643000" y="2971800"/>
            <a:ext cx="1059840" cy="236520"/>
          </a:xfrm>
          <a:prstGeom prst="rect">
            <a:avLst/>
          </a:prstGeom>
          <a:noFill/>
          <a:ln>
            <a:noFill/>
          </a:ln>
        </p:spPr>
      </p:pic>
      <p:sp>
        <p:nvSpPr>
          <p:cNvPr id="41" name="Google Shape;41;p1"/>
          <p:cNvSpPr txBox="1"/>
          <p:nvPr/>
        </p:nvSpPr>
        <p:spPr>
          <a:xfrm>
            <a:off x="381335" y="2211035"/>
            <a:ext cx="4403064" cy="124848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0000"/>
              </a:buClr>
              <a:buSzPts val="4400"/>
              <a:buFont typeface="Arial"/>
              <a:buNone/>
            </a:pPr>
            <a:r>
              <a:rPr lang="en-US" sz="4400" b="0" i="0" u="none" strike="noStrike" cap="none" dirty="0">
                <a:solidFill>
                  <a:srgbClr val="000000"/>
                </a:solidFill>
                <a:latin typeface="Arial"/>
                <a:ea typeface="Arial"/>
                <a:cs typeface="Arial"/>
                <a:sym typeface="Arial"/>
              </a:rPr>
              <a:t>ED'lerin Fizyolojik Arka Planı</a:t>
            </a:r>
            <a:endParaRPr sz="4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47" name="Google Shape;147;p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48" name="Google Shape;148;p9"/>
          <p:cNvPicPr preferRelativeResize="0"/>
          <p:nvPr/>
        </p:nvPicPr>
        <p:blipFill rotWithShape="1">
          <a:blip r:embed="rId3">
            <a:alphaModFix/>
          </a:blip>
          <a:srcRect/>
          <a:stretch/>
        </p:blipFill>
        <p:spPr>
          <a:xfrm>
            <a:off x="8109000" y="5182560"/>
            <a:ext cx="1622880" cy="361440"/>
          </a:xfrm>
          <a:prstGeom prst="rect">
            <a:avLst/>
          </a:prstGeom>
          <a:noFill/>
          <a:ln>
            <a:noFill/>
          </a:ln>
        </p:spPr>
      </p:pic>
      <p:sp>
        <p:nvSpPr>
          <p:cNvPr id="149" name="Google Shape;149;p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50" name="Google Shape;150;p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Hormonlar: Düzenlemenin Anahtarı</a:t>
            </a:r>
            <a:endParaRPr/>
          </a:p>
        </p:txBody>
      </p:sp>
      <p:graphicFrame>
        <p:nvGraphicFramePr>
          <p:cNvPr id="151" name="Google Shape;151;p9"/>
          <p:cNvGraphicFramePr/>
          <p:nvPr/>
        </p:nvGraphicFramePr>
        <p:xfrm>
          <a:off x="1282495" y="1120658"/>
          <a:ext cx="7515000" cy="3749090"/>
        </p:xfrm>
        <a:graphic>
          <a:graphicData uri="http://schemas.openxmlformats.org/drawingml/2006/table">
            <a:tbl>
              <a:tblPr firstRow="1" bandRow="1">
                <a:noFill/>
                <a:tableStyleId>{6400DD7F-83C7-49B4-AA53-AAB7743EBBF6}</a:tableStyleId>
              </a:tblPr>
              <a:tblGrid>
                <a:gridCol w="1211775">
                  <a:extLst>
                    <a:ext uri="{9D8B030D-6E8A-4147-A177-3AD203B41FA5}">
                      <a16:colId xmlns:a16="http://schemas.microsoft.com/office/drawing/2014/main" val="20000"/>
                    </a:ext>
                  </a:extLst>
                </a:gridCol>
                <a:gridCol w="2860050">
                  <a:extLst>
                    <a:ext uri="{9D8B030D-6E8A-4147-A177-3AD203B41FA5}">
                      <a16:colId xmlns:a16="http://schemas.microsoft.com/office/drawing/2014/main" val="20001"/>
                    </a:ext>
                  </a:extLst>
                </a:gridCol>
                <a:gridCol w="3443175">
                  <a:extLst>
                    <a:ext uri="{9D8B030D-6E8A-4147-A177-3AD203B41FA5}">
                      <a16:colId xmlns:a16="http://schemas.microsoft.com/office/drawing/2014/main" val="20002"/>
                    </a:ext>
                  </a:extLst>
                </a:gridCol>
              </a:tblGrid>
              <a:tr h="358800">
                <a:tc>
                  <a:txBody>
                    <a:bodyPr/>
                    <a:lstStyle/>
                    <a:p>
                      <a:pPr marL="0" marR="0" lvl="0" indent="0" algn="l" rtl="0">
                        <a:spcBef>
                          <a:spcPts val="0"/>
                        </a:spcBef>
                        <a:spcAft>
                          <a:spcPts val="0"/>
                        </a:spcAft>
                        <a:buNone/>
                      </a:pPr>
                      <a:r>
                        <a:rPr lang="en-US" sz="1800" u="none" strike="noStrike" cap="none">
                          <a:latin typeface="Arial"/>
                          <a:ea typeface="Arial"/>
                          <a:cs typeface="Arial"/>
                          <a:sym typeface="Arial"/>
                        </a:rPr>
                        <a:t>Hormon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Köken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Fonksiyon</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0"/>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Ghrelin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Mide (fundus, oksinik hücreler)</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İştahı uyarır ('açlık hormonu'); seviyeler yemeklerden önce yükselir ve yemekten sonra düşer</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1"/>
                  </a:ext>
                </a:extLst>
              </a:tr>
              <a:tr h="897000">
                <a:tc>
                  <a:txBody>
                    <a:bodyPr/>
                    <a:lstStyle/>
                    <a:p>
                      <a:pPr marL="0" marR="0" lvl="0" indent="0" algn="l" rtl="0">
                        <a:spcBef>
                          <a:spcPts val="0"/>
                        </a:spcBef>
                        <a:spcAft>
                          <a:spcPts val="0"/>
                        </a:spcAft>
                        <a:buNone/>
                      </a:pPr>
                      <a:r>
                        <a:rPr lang="en-US" sz="1800">
                          <a:latin typeface="Arial"/>
                          <a:ea typeface="Arial"/>
                          <a:cs typeface="Arial"/>
                          <a:sym typeface="Arial"/>
                        </a:rPr>
                        <a:t>Leptin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Yağ dokusu</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Tokluk sinyali verir; beyni depolanan enerji miktarı hakkında bilgilendirir</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2"/>
                  </a:ext>
                </a:extLst>
              </a:tr>
              <a:tr h="627900">
                <a:tc>
                  <a:txBody>
                    <a:bodyPr/>
                    <a:lstStyle/>
                    <a:p>
                      <a:pPr marL="0" marR="0" lvl="0" indent="0" algn="l" rtl="0">
                        <a:spcBef>
                          <a:spcPts val="0"/>
                        </a:spcBef>
                        <a:spcAft>
                          <a:spcPts val="0"/>
                        </a:spcAft>
                        <a:buNone/>
                      </a:pPr>
                      <a:r>
                        <a:rPr lang="en-US" sz="1800">
                          <a:latin typeface="Arial"/>
                          <a:ea typeface="Arial"/>
                          <a:cs typeface="Arial"/>
                          <a:sym typeface="Arial"/>
                        </a:rPr>
                        <a:t>İnsülin</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Pankreas (beta hücreleri)</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Kan glikozunu düzenler; uzun süreli tokluğu destekler</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3"/>
                  </a:ext>
                </a:extLst>
              </a:tr>
              <a:tr h="768000">
                <a:tc>
                  <a:txBody>
                    <a:bodyPr/>
                    <a:lstStyle/>
                    <a:p>
                      <a:pPr marL="0" marR="0" lvl="0" indent="0" algn="l" rtl="0">
                        <a:spcBef>
                          <a:spcPts val="0"/>
                        </a:spcBef>
                        <a:spcAft>
                          <a:spcPts val="0"/>
                        </a:spcAft>
                        <a:buNone/>
                      </a:pPr>
                      <a:r>
                        <a:rPr lang="en-US" sz="1800">
                          <a:latin typeface="Arial"/>
                          <a:ea typeface="Arial"/>
                          <a:cs typeface="Arial"/>
                          <a:sym typeface="Arial"/>
                        </a:rPr>
                        <a:t>CCK</a:t>
                      </a:r>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Duodenum ve jejunum (bağırsak mukozası)</a:t>
                      </a:r>
                      <a:endParaRPr sz="1800">
                        <a:latin typeface="Arial"/>
                        <a:ea typeface="Arial"/>
                        <a:cs typeface="Arial"/>
                        <a:sym typeface="Arial"/>
                      </a:endParaRPr>
                    </a:p>
                  </a:txBody>
                  <a:tcPr marL="91450" marR="91450" marT="45725" marB="45725"/>
                </a:tc>
                <a:tc>
                  <a:txBody>
                    <a:bodyPr/>
                    <a:lstStyle/>
                    <a:p>
                      <a:pPr marL="0" marR="0" lvl="0" indent="0" algn="l" rtl="0">
                        <a:spcBef>
                          <a:spcPts val="0"/>
                        </a:spcBef>
                        <a:spcAft>
                          <a:spcPts val="0"/>
                        </a:spcAft>
                        <a:buNone/>
                      </a:pPr>
                      <a:r>
                        <a:rPr lang="en-US" sz="1800">
                          <a:latin typeface="Arial"/>
                          <a:ea typeface="Arial"/>
                          <a:cs typeface="Arial"/>
                          <a:sym typeface="Arial"/>
                        </a:rPr>
                        <a:t>Yağların ve proteinlerin sindirimine yardımcı olur; kısa süreli tokluğa neden olur</a:t>
                      </a:r>
                      <a:endParaRPr sz="1800">
                        <a:latin typeface="Arial"/>
                        <a:ea typeface="Arial"/>
                        <a:cs typeface="Arial"/>
                        <a:sym typeface="Arial"/>
                      </a:endParaRPr>
                    </a:p>
                  </a:txBody>
                  <a:tcPr marL="91450" marR="91450" marT="45725" marB="45725"/>
                </a:tc>
                <a:extLst>
                  <a:ext uri="{0D108BD9-81ED-4DB2-BD59-A6C34878D82A}">
                    <a16:rowId xmlns:a16="http://schemas.microsoft.com/office/drawing/2014/main" val="10004"/>
                  </a:ext>
                </a:extLst>
              </a:tr>
            </a:tbl>
          </a:graphicData>
        </a:graphic>
      </p:graphicFrame>
      <p:pic>
        <p:nvPicPr>
          <p:cNvPr id="152" name="Google Shape;152;p9"/>
          <p:cNvPicPr preferRelativeResize="0"/>
          <p:nvPr/>
        </p:nvPicPr>
        <p:blipFill rotWithShape="1">
          <a:blip r:embed="rId4">
            <a:alphaModFix/>
          </a:blip>
          <a:srcRect/>
          <a:stretch/>
        </p:blipFill>
        <p:spPr>
          <a:xfrm>
            <a:off x="677880" y="4572000"/>
            <a:ext cx="922320" cy="91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10" descr="Colon Or Intestine In Cartoon Style Stock Illustration - Download Image Now  - Intestine, Illustration, Medical Exam - iStock"/>
          <p:cNvPicPr preferRelativeResize="0"/>
          <p:nvPr/>
        </p:nvPicPr>
        <p:blipFill rotWithShape="1">
          <a:blip r:embed="rId3">
            <a:alphaModFix/>
          </a:blip>
          <a:srcRect l="11282" t="6086" r="9702" b="3964"/>
          <a:stretch/>
        </p:blipFill>
        <p:spPr>
          <a:xfrm>
            <a:off x="4162806" y="2776360"/>
            <a:ext cx="1755012" cy="1997897"/>
          </a:xfrm>
          <a:prstGeom prst="rect">
            <a:avLst/>
          </a:prstGeom>
          <a:noFill/>
          <a:ln>
            <a:noFill/>
          </a:ln>
        </p:spPr>
      </p:pic>
      <p:sp>
        <p:nvSpPr>
          <p:cNvPr id="159" name="Google Shape;159;p1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60" name="Google Shape;160;p1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61" name="Google Shape;161;p1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62" name="Google Shape;162;p1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63" name="Google Shape;163;p1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64" name="Google Shape;164;p10"/>
          <p:cNvSpPr txBox="1"/>
          <p:nvPr/>
        </p:nvSpPr>
        <p:spPr>
          <a:xfrm>
            <a:off x="6623635" y="1959438"/>
            <a:ext cx="2625287"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Periferik ve Merkezi Sinyaller</a:t>
            </a:r>
            <a:endParaRPr/>
          </a:p>
        </p:txBody>
      </p:sp>
      <p:pic>
        <p:nvPicPr>
          <p:cNvPr id="165" name="Google Shape;165;p10" descr="Full Stomach Cartoon Icon. Human Organ a Graphic by smartstartstocker ·  Creative Fabrica"/>
          <p:cNvPicPr preferRelativeResize="0"/>
          <p:nvPr/>
        </p:nvPicPr>
        <p:blipFill rotWithShape="1">
          <a:blip r:embed="rId6">
            <a:alphaModFix/>
          </a:blip>
          <a:srcRect l="28428" r="28391"/>
          <a:stretch/>
        </p:blipFill>
        <p:spPr>
          <a:xfrm>
            <a:off x="512528" y="2346241"/>
            <a:ext cx="1337028" cy="2064256"/>
          </a:xfrm>
          <a:prstGeom prst="rect">
            <a:avLst/>
          </a:prstGeom>
          <a:noFill/>
          <a:ln>
            <a:noFill/>
          </a:ln>
        </p:spPr>
      </p:pic>
      <p:pic>
        <p:nvPicPr>
          <p:cNvPr id="166" name="Google Shape;166;p10" descr="How To Draw A Cartoon Brain – A Step by Step Guide"/>
          <p:cNvPicPr preferRelativeResize="0"/>
          <p:nvPr/>
        </p:nvPicPr>
        <p:blipFill rotWithShape="1">
          <a:blip r:embed="rId7">
            <a:alphaModFix/>
          </a:blip>
          <a:srcRect l="10100" t="26760" r="8393" b="24210"/>
          <a:stretch/>
        </p:blipFill>
        <p:spPr>
          <a:xfrm>
            <a:off x="2555951" y="142782"/>
            <a:ext cx="1853485" cy="1560583"/>
          </a:xfrm>
          <a:prstGeom prst="rect">
            <a:avLst/>
          </a:prstGeom>
          <a:noFill/>
          <a:ln>
            <a:noFill/>
          </a:ln>
        </p:spPr>
      </p:pic>
      <p:sp>
        <p:nvSpPr>
          <p:cNvPr id="167" name="Google Shape;167;p10"/>
          <p:cNvSpPr/>
          <p:nvPr/>
        </p:nvSpPr>
        <p:spPr>
          <a:xfrm rot="7416549" flipH="1">
            <a:off x="2638170" y="3647796"/>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10"/>
          <p:cNvSpPr/>
          <p:nvPr/>
        </p:nvSpPr>
        <p:spPr>
          <a:xfrm rot="-6472506" flipH="1">
            <a:off x="1397237" y="872978"/>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9" name="Google Shape;169;p10"/>
          <p:cNvSpPr/>
          <p:nvPr/>
        </p:nvSpPr>
        <p:spPr>
          <a:xfrm rot="821653" flipH="1">
            <a:off x="4717987" y="1048477"/>
            <a:ext cx="904635" cy="1377173"/>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76" name="Google Shape;176;p11"/>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77" name="Google Shape;177;p1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78" name="Google Shape;178;p11"/>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79" name="Google Shape;179;p1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80" name="Google Shape;180;p11"/>
          <p:cNvSpPr txBox="1"/>
          <p:nvPr/>
        </p:nvSpPr>
        <p:spPr>
          <a:xfrm>
            <a:off x="378414" y="2454204"/>
            <a:ext cx="1521252" cy="47735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Serotonin</a:t>
            </a:r>
            <a:endParaRPr/>
          </a:p>
        </p:txBody>
      </p:sp>
      <p:sp>
        <p:nvSpPr>
          <p:cNvPr id="181" name="Google Shape;181;p11"/>
          <p:cNvSpPr txBox="1"/>
          <p:nvPr/>
        </p:nvSpPr>
        <p:spPr>
          <a:xfrm>
            <a:off x="609598" y="497514"/>
            <a:ext cx="9324111"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Nörotransmitterler ve Yeme Davranışının Kontrolü</a:t>
            </a:r>
            <a:endParaRPr dirty="0"/>
          </a:p>
        </p:txBody>
      </p:sp>
      <p:pic>
        <p:nvPicPr>
          <p:cNvPr id="182" name="Google Shape;182;p11" descr="All About Cortisol | At-Home Health Tests"/>
          <p:cNvPicPr preferRelativeResize="0"/>
          <p:nvPr/>
        </p:nvPicPr>
        <p:blipFill rotWithShape="1">
          <a:blip r:embed="rId5">
            <a:alphaModFix/>
          </a:blip>
          <a:srcRect l="4436" t="38432" r="53490" b="13997"/>
          <a:stretch/>
        </p:blipFill>
        <p:spPr>
          <a:xfrm>
            <a:off x="6733999" y="2041210"/>
            <a:ext cx="2997881" cy="2545704"/>
          </a:xfrm>
          <a:prstGeom prst="rect">
            <a:avLst/>
          </a:prstGeom>
          <a:noFill/>
          <a:ln>
            <a:noFill/>
          </a:ln>
        </p:spPr>
      </p:pic>
      <p:pic>
        <p:nvPicPr>
          <p:cNvPr id="183" name="Google Shape;183;p11" descr="Dopamine – The Science of Parkinson's"/>
          <p:cNvPicPr preferRelativeResize="0"/>
          <p:nvPr/>
        </p:nvPicPr>
        <p:blipFill rotWithShape="1">
          <a:blip r:embed="rId6">
            <a:alphaModFix/>
          </a:blip>
          <a:srcRect/>
          <a:stretch/>
        </p:blipFill>
        <p:spPr>
          <a:xfrm>
            <a:off x="3465797" y="1585269"/>
            <a:ext cx="2644112" cy="1225025"/>
          </a:xfrm>
          <a:prstGeom prst="rect">
            <a:avLst/>
          </a:prstGeom>
          <a:noFill/>
          <a:ln>
            <a:noFill/>
          </a:ln>
        </p:spPr>
      </p:pic>
      <p:pic>
        <p:nvPicPr>
          <p:cNvPr id="184" name="Google Shape;184;p11" descr="Serotonin - Wikipedia"/>
          <p:cNvPicPr preferRelativeResize="0"/>
          <p:nvPr/>
        </p:nvPicPr>
        <p:blipFill rotWithShape="1">
          <a:blip r:embed="rId7">
            <a:alphaModFix/>
          </a:blip>
          <a:srcRect/>
          <a:stretch/>
        </p:blipFill>
        <p:spPr>
          <a:xfrm>
            <a:off x="439254" y="2540483"/>
            <a:ext cx="2537626" cy="1837503"/>
          </a:xfrm>
          <a:prstGeom prst="rect">
            <a:avLst/>
          </a:prstGeom>
          <a:noFill/>
          <a:ln>
            <a:noFill/>
          </a:ln>
        </p:spPr>
      </p:pic>
      <p:sp>
        <p:nvSpPr>
          <p:cNvPr id="185" name="Google Shape;185;p11"/>
          <p:cNvSpPr txBox="1"/>
          <p:nvPr/>
        </p:nvSpPr>
        <p:spPr>
          <a:xfrm>
            <a:off x="6915414" y="2041210"/>
            <a:ext cx="1521252" cy="498087"/>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Kortizol</a:t>
            </a:r>
            <a:endParaRPr sz="2400" b="0" i="0" u="none" strike="noStrike" cap="none">
              <a:solidFill>
                <a:srgbClr val="000000"/>
              </a:solidFill>
              <a:latin typeface="Arial"/>
              <a:ea typeface="Arial"/>
              <a:cs typeface="Arial"/>
              <a:sym typeface="Arial"/>
            </a:endParaRPr>
          </a:p>
        </p:txBody>
      </p:sp>
      <p:sp>
        <p:nvSpPr>
          <p:cNvPr id="186" name="Google Shape;186;p11"/>
          <p:cNvSpPr txBox="1"/>
          <p:nvPr/>
        </p:nvSpPr>
        <p:spPr>
          <a:xfrm>
            <a:off x="4586620" y="2730333"/>
            <a:ext cx="1595120" cy="442175"/>
          </a:xfrm>
          <a:prstGeom prst="rect">
            <a:avLst/>
          </a:prstGeom>
          <a:noFill/>
          <a:ln w="9525" cap="flat" cmpd="sng">
            <a:solidFill>
              <a:schemeClr val="dk1"/>
            </a:solidFill>
            <a:prstDash val="solid"/>
            <a:round/>
            <a:headEnd type="none" w="sm" len="sm"/>
            <a:tailEnd type="none" w="sm" len="sm"/>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Dopamin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12" descr="What Is Dopamine In The Brain"/>
          <p:cNvPicPr preferRelativeResize="0"/>
          <p:nvPr/>
        </p:nvPicPr>
        <p:blipFill rotWithShape="1">
          <a:blip r:embed="rId3">
            <a:alphaModFix/>
          </a:blip>
          <a:srcRect/>
          <a:stretch/>
        </p:blipFill>
        <p:spPr>
          <a:xfrm>
            <a:off x="4142207" y="126550"/>
            <a:ext cx="5851586" cy="4552792"/>
          </a:xfrm>
          <a:prstGeom prst="rect">
            <a:avLst/>
          </a:prstGeom>
          <a:noFill/>
          <a:ln>
            <a:noFill/>
          </a:ln>
        </p:spPr>
      </p:pic>
      <p:sp>
        <p:nvSpPr>
          <p:cNvPr id="193" name="Google Shape;193;p1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94" name="Google Shape;194;p1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95" name="Google Shape;195;p1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96" name="Google Shape;196;p1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97" name="Google Shape;197;p1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98" name="Google Shape;198;p12"/>
          <p:cNvSpPr txBox="1"/>
          <p:nvPr/>
        </p:nvSpPr>
        <p:spPr>
          <a:xfrm>
            <a:off x="501380" y="1152800"/>
            <a:ext cx="335434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Yemekle ilgili zevk</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Kompulsiyonda rol (örn. tıkınırcasına yeme)</a:t>
            </a:r>
            <a:endParaRPr sz="2400" b="0" i="0" u="none" strike="noStrike" cap="none">
              <a:solidFill>
                <a:srgbClr val="000000"/>
              </a:solidFill>
              <a:latin typeface="Arial"/>
              <a:ea typeface="Arial"/>
              <a:cs typeface="Arial"/>
              <a:sym typeface="Arial"/>
            </a:endParaRPr>
          </a:p>
        </p:txBody>
      </p:sp>
      <p:sp>
        <p:nvSpPr>
          <p:cNvPr id="199" name="Google Shape;199;p12"/>
          <p:cNvSpPr txBox="1"/>
          <p:nvPr/>
        </p:nvSpPr>
        <p:spPr>
          <a:xfrm>
            <a:off x="231139" y="12655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Dopamin Ödül Devresi</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13" descr="Human Immune System Cartoon Stock Illustrations – 1,026 Human Immune System  Cartoon Stock Illustrations, Vectors &amp; Clipart - Dreamstime"/>
          <p:cNvPicPr preferRelativeResize="0"/>
          <p:nvPr/>
        </p:nvPicPr>
        <p:blipFill rotWithShape="1">
          <a:blip r:embed="rId3">
            <a:alphaModFix/>
          </a:blip>
          <a:srcRect l="14310" t="13257" r="14002" b="18208"/>
          <a:stretch/>
        </p:blipFill>
        <p:spPr>
          <a:xfrm>
            <a:off x="7637800" y="3394017"/>
            <a:ext cx="942399" cy="951552"/>
          </a:xfrm>
          <a:prstGeom prst="rect">
            <a:avLst/>
          </a:prstGeom>
          <a:noFill/>
          <a:ln>
            <a:noFill/>
          </a:ln>
        </p:spPr>
      </p:pic>
      <p:pic>
        <p:nvPicPr>
          <p:cNvPr id="206" name="Google Shape;206;p13" descr="How To Draw A Cartoon Brain – A Step by Step Guide"/>
          <p:cNvPicPr preferRelativeResize="0"/>
          <p:nvPr/>
        </p:nvPicPr>
        <p:blipFill rotWithShape="1">
          <a:blip r:embed="rId4">
            <a:alphaModFix/>
          </a:blip>
          <a:srcRect t="24899" b="24202"/>
          <a:stretch/>
        </p:blipFill>
        <p:spPr>
          <a:xfrm>
            <a:off x="1679573" y="1065040"/>
            <a:ext cx="1270954" cy="905435"/>
          </a:xfrm>
          <a:prstGeom prst="rect">
            <a:avLst/>
          </a:prstGeom>
          <a:noFill/>
          <a:ln>
            <a:noFill/>
          </a:ln>
        </p:spPr>
      </p:pic>
      <p:sp>
        <p:nvSpPr>
          <p:cNvPr id="207" name="Google Shape;207;p1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08" name="Google Shape;208;p1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09" name="Google Shape;209;p1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10" name="Google Shape;210;p1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11" name="Google Shape;211;p1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Vücut Sistemleri Üzerindeki Uzun Vadeli Etkiler</a:t>
            </a:r>
            <a:endParaRPr/>
          </a:p>
        </p:txBody>
      </p:sp>
      <p:pic>
        <p:nvPicPr>
          <p:cNvPr id="212" name="Google Shape;212;p13" descr="Human Heart Cartoon by Aloysius Patrimonio - Royalty Free and Rights  Managed Licenses"/>
          <p:cNvPicPr preferRelativeResize="0"/>
          <p:nvPr/>
        </p:nvPicPr>
        <p:blipFill rotWithShape="1">
          <a:blip r:embed="rId6">
            <a:alphaModFix/>
          </a:blip>
          <a:srcRect l="18790" t="7882" r="16485" b="7864"/>
          <a:stretch/>
        </p:blipFill>
        <p:spPr>
          <a:xfrm>
            <a:off x="845528" y="2055191"/>
            <a:ext cx="747211" cy="972646"/>
          </a:xfrm>
          <a:prstGeom prst="rect">
            <a:avLst/>
          </a:prstGeom>
          <a:noFill/>
          <a:ln>
            <a:noFill/>
          </a:ln>
        </p:spPr>
      </p:pic>
      <p:pic>
        <p:nvPicPr>
          <p:cNvPr id="213" name="Google Shape;213;p13" descr="Colon Or Intestine In Cartoon Style Stock Illustration - Download Image Now  - Intestine, Illustration, Medical Exam - iStock"/>
          <p:cNvPicPr preferRelativeResize="0"/>
          <p:nvPr/>
        </p:nvPicPr>
        <p:blipFill rotWithShape="1">
          <a:blip r:embed="rId7">
            <a:alphaModFix/>
          </a:blip>
          <a:srcRect/>
          <a:stretch/>
        </p:blipFill>
        <p:spPr>
          <a:xfrm>
            <a:off x="1679573" y="3473652"/>
            <a:ext cx="1052968" cy="1052968"/>
          </a:xfrm>
          <a:prstGeom prst="rect">
            <a:avLst/>
          </a:prstGeom>
          <a:noFill/>
          <a:ln>
            <a:noFill/>
          </a:ln>
        </p:spPr>
      </p:pic>
      <p:pic>
        <p:nvPicPr>
          <p:cNvPr id="214" name="Google Shape;214;p13"/>
          <p:cNvPicPr preferRelativeResize="0"/>
          <p:nvPr/>
        </p:nvPicPr>
        <p:blipFill rotWithShape="1">
          <a:blip r:embed="rId8">
            <a:alphaModFix/>
          </a:blip>
          <a:srcRect/>
          <a:stretch/>
        </p:blipFill>
        <p:spPr>
          <a:xfrm>
            <a:off x="677880" y="4572000"/>
            <a:ext cx="922320" cy="914400"/>
          </a:xfrm>
          <a:prstGeom prst="rect">
            <a:avLst/>
          </a:prstGeom>
          <a:noFill/>
          <a:ln>
            <a:noFill/>
          </a:ln>
        </p:spPr>
      </p:pic>
      <p:pic>
        <p:nvPicPr>
          <p:cNvPr id="215" name="Google Shape;215;p13" descr="Premium Vector | Skeletal fiber biceps muscle structure muscle of human  body Red inside tissue of people"/>
          <p:cNvPicPr preferRelativeResize="0"/>
          <p:nvPr/>
        </p:nvPicPr>
        <p:blipFill rotWithShape="1">
          <a:blip r:embed="rId9">
            <a:alphaModFix/>
          </a:blip>
          <a:srcRect l="10366" t="7790" r="9973" b="6589"/>
          <a:stretch/>
        </p:blipFill>
        <p:spPr>
          <a:xfrm>
            <a:off x="8026871" y="1411914"/>
            <a:ext cx="1106656" cy="991848"/>
          </a:xfrm>
          <a:prstGeom prst="rect">
            <a:avLst/>
          </a:prstGeom>
          <a:noFill/>
          <a:ln>
            <a:noFill/>
          </a:ln>
        </p:spPr>
      </p:pic>
      <p:pic>
        <p:nvPicPr>
          <p:cNvPr id="216" name="Google Shape;216;p13" descr="Cartoon Bones Images – Browse 295,627 Stock Photos, Vectors, and Video |  Adobe Stock"/>
          <p:cNvPicPr preferRelativeResize="0"/>
          <p:nvPr/>
        </p:nvPicPr>
        <p:blipFill rotWithShape="1">
          <a:blip r:embed="rId10">
            <a:alphaModFix/>
          </a:blip>
          <a:srcRect/>
          <a:stretch/>
        </p:blipFill>
        <p:spPr>
          <a:xfrm>
            <a:off x="6739551" y="645452"/>
            <a:ext cx="792011" cy="766462"/>
          </a:xfrm>
          <a:prstGeom prst="rect">
            <a:avLst/>
          </a:prstGeom>
          <a:noFill/>
          <a:ln>
            <a:noFill/>
          </a:ln>
        </p:spPr>
      </p:pic>
      <p:pic>
        <p:nvPicPr>
          <p:cNvPr id="217" name="Google Shape;217;p13" descr="Eating Disorders vs. Disordered Eating: What's the Difference?"/>
          <p:cNvPicPr preferRelativeResize="0"/>
          <p:nvPr/>
        </p:nvPicPr>
        <p:blipFill rotWithShape="1">
          <a:blip r:embed="rId11">
            <a:alphaModFix/>
          </a:blip>
          <a:srcRect t="16394" b="16705"/>
          <a:stretch/>
        </p:blipFill>
        <p:spPr>
          <a:xfrm>
            <a:off x="3251046" y="1432539"/>
            <a:ext cx="3577908" cy="2393652"/>
          </a:xfrm>
          <a:prstGeom prst="rect">
            <a:avLst/>
          </a:prstGeom>
          <a:noFill/>
          <a:ln>
            <a:noFill/>
          </a:ln>
        </p:spPr>
      </p:pic>
      <p:pic>
        <p:nvPicPr>
          <p:cNvPr id="218" name="Google Shape;218;p13" descr="Female reproductive system, uterus and ovaries isolated pink icon in cartoon  style. 5428126 Vector Art at Vecteezy"/>
          <p:cNvPicPr preferRelativeResize="0"/>
          <p:nvPr/>
        </p:nvPicPr>
        <p:blipFill rotWithShape="1">
          <a:blip r:embed="rId12">
            <a:alphaModFix/>
          </a:blip>
          <a:srcRect/>
          <a:stretch/>
        </p:blipFill>
        <p:spPr>
          <a:xfrm>
            <a:off x="5499914" y="3846817"/>
            <a:ext cx="1039741" cy="911400"/>
          </a:xfrm>
          <a:prstGeom prst="rect">
            <a:avLst/>
          </a:prstGeom>
          <a:noFill/>
          <a:ln>
            <a:noFill/>
          </a:ln>
        </p:spPr>
      </p:pic>
      <p:sp>
        <p:nvSpPr>
          <p:cNvPr id="219" name="Google Shape;219;p13"/>
          <p:cNvSpPr/>
          <p:nvPr/>
        </p:nvSpPr>
        <p:spPr>
          <a:xfrm rot="-4747238" flipH="1">
            <a:off x="2581379" y="2938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0" name="Google Shape;220;p13"/>
          <p:cNvSpPr/>
          <p:nvPr/>
        </p:nvSpPr>
        <p:spPr>
          <a:xfrm rot="-2398373" flipH="1">
            <a:off x="3064057" y="1257422"/>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1" name="Google Shape;221;p13"/>
          <p:cNvSpPr/>
          <p:nvPr/>
        </p:nvSpPr>
        <p:spPr>
          <a:xfrm rot="3767832" flipH="1">
            <a:off x="6696003" y="155357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2" name="Google Shape;222;p13"/>
          <p:cNvSpPr/>
          <p:nvPr/>
        </p:nvSpPr>
        <p:spPr>
          <a:xfrm rot="9879582" flipH="1">
            <a:off x="4818475" y="3900891"/>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3" name="Google Shape;223;p13"/>
          <p:cNvSpPr/>
          <p:nvPr/>
        </p:nvSpPr>
        <p:spPr>
          <a:xfrm rot="9546501" flipH="1">
            <a:off x="6813183" y="3207160"/>
            <a:ext cx="554033" cy="613784"/>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4" name="Google Shape;224;p13"/>
          <p:cNvSpPr/>
          <p:nvPr/>
        </p:nvSpPr>
        <p:spPr>
          <a:xfrm rot="5612102" flipH="1">
            <a:off x="7216106" y="2162037"/>
            <a:ext cx="510446" cy="1081668"/>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5" name="Google Shape;225;p13"/>
          <p:cNvSpPr/>
          <p:nvPr/>
        </p:nvSpPr>
        <p:spPr>
          <a:xfrm rot="-4241127" flipH="1">
            <a:off x="2229353" y="1710906"/>
            <a:ext cx="525780" cy="1538000"/>
          </a:xfrm>
          <a:custGeom>
            <a:avLst/>
            <a:gdLst/>
            <a:ahLst/>
            <a:cxnLst/>
            <a:rect l="l" t="t" r="r" b="b"/>
            <a:pathLst>
              <a:path w="23353" h="30828" extrusionOk="0">
                <a:moveTo>
                  <a:pt x="22397" y="0"/>
                </a:moveTo>
                <a:cubicBezTo>
                  <a:pt x="22307" y="0"/>
                  <a:pt x="22209" y="18"/>
                  <a:pt x="22106" y="56"/>
                </a:cubicBezTo>
                <a:cubicBezTo>
                  <a:pt x="20125" y="829"/>
                  <a:pt x="18087" y="1218"/>
                  <a:pt x="16016" y="1218"/>
                </a:cubicBezTo>
                <a:cubicBezTo>
                  <a:pt x="14996" y="1218"/>
                  <a:pt x="13967" y="1124"/>
                  <a:pt x="12933" y="933"/>
                </a:cubicBezTo>
                <a:cubicBezTo>
                  <a:pt x="12885" y="923"/>
                  <a:pt x="12839" y="918"/>
                  <a:pt x="12796" y="918"/>
                </a:cubicBezTo>
                <a:cubicBezTo>
                  <a:pt x="12195" y="918"/>
                  <a:pt x="11978" y="1823"/>
                  <a:pt x="12632" y="1986"/>
                </a:cubicBezTo>
                <a:cubicBezTo>
                  <a:pt x="14184" y="2409"/>
                  <a:pt x="15736" y="2590"/>
                  <a:pt x="17288" y="2590"/>
                </a:cubicBezTo>
                <a:cubicBezTo>
                  <a:pt x="17390" y="2590"/>
                  <a:pt x="17492" y="2589"/>
                  <a:pt x="17594" y="2588"/>
                </a:cubicBezTo>
                <a:lnTo>
                  <a:pt x="17594" y="2588"/>
                </a:lnTo>
                <a:cubicBezTo>
                  <a:pt x="13183" y="4492"/>
                  <a:pt x="9374" y="7776"/>
                  <a:pt x="6517" y="11635"/>
                </a:cubicBezTo>
                <a:cubicBezTo>
                  <a:pt x="2807" y="16623"/>
                  <a:pt x="0" y="23816"/>
                  <a:pt x="1028" y="30132"/>
                </a:cubicBezTo>
                <a:cubicBezTo>
                  <a:pt x="1103" y="30595"/>
                  <a:pt x="1535" y="30827"/>
                  <a:pt x="1968" y="30827"/>
                </a:cubicBezTo>
                <a:cubicBezTo>
                  <a:pt x="2400" y="30827"/>
                  <a:pt x="2832" y="30595"/>
                  <a:pt x="2908" y="30132"/>
                </a:cubicBezTo>
                <a:cubicBezTo>
                  <a:pt x="3334" y="27099"/>
                  <a:pt x="3484" y="24167"/>
                  <a:pt x="4386" y="21209"/>
                </a:cubicBezTo>
                <a:cubicBezTo>
                  <a:pt x="5263" y="18302"/>
                  <a:pt x="6567" y="15570"/>
                  <a:pt x="8321" y="13064"/>
                </a:cubicBezTo>
                <a:cubicBezTo>
                  <a:pt x="11203" y="8903"/>
                  <a:pt x="15163" y="5896"/>
                  <a:pt x="19499" y="3490"/>
                </a:cubicBezTo>
                <a:lnTo>
                  <a:pt x="19499" y="3490"/>
                </a:lnTo>
                <a:cubicBezTo>
                  <a:pt x="18948" y="4818"/>
                  <a:pt x="18697" y="6272"/>
                  <a:pt x="18848" y="7725"/>
                </a:cubicBezTo>
                <a:cubicBezTo>
                  <a:pt x="18923" y="8396"/>
                  <a:pt x="19478" y="8741"/>
                  <a:pt x="20002" y="8741"/>
                </a:cubicBezTo>
                <a:cubicBezTo>
                  <a:pt x="20517" y="8741"/>
                  <a:pt x="21003" y="8408"/>
                  <a:pt x="20978" y="7725"/>
                </a:cubicBezTo>
                <a:cubicBezTo>
                  <a:pt x="20853" y="5370"/>
                  <a:pt x="21379" y="3314"/>
                  <a:pt x="22933" y="1485"/>
                </a:cubicBezTo>
                <a:cubicBezTo>
                  <a:pt x="23353" y="976"/>
                  <a:pt x="23071" y="0"/>
                  <a:pt x="22397" y="0"/>
                </a:cubicBezTo>
                <a:close/>
              </a:path>
            </a:pathLst>
          </a:custGeom>
          <a:solidFill>
            <a:srgbClr val="E98E2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4" descr="Basal Metabolic Rate — The Body Architects inc. - Atlanta Personal Trainer  and Nutritionist"/>
          <p:cNvPicPr preferRelativeResize="0"/>
          <p:nvPr/>
        </p:nvPicPr>
        <p:blipFill rotWithShape="1">
          <a:blip r:embed="rId3">
            <a:alphaModFix/>
          </a:blip>
          <a:srcRect/>
          <a:stretch/>
        </p:blipFill>
        <p:spPr>
          <a:xfrm>
            <a:off x="5040000" y="978700"/>
            <a:ext cx="4763579" cy="3584554"/>
          </a:xfrm>
          <a:prstGeom prst="rect">
            <a:avLst/>
          </a:prstGeom>
          <a:noFill/>
          <a:ln>
            <a:noFill/>
          </a:ln>
        </p:spPr>
      </p:pic>
      <p:sp>
        <p:nvSpPr>
          <p:cNvPr id="232" name="Google Shape;232;p1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33" name="Google Shape;233;p1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34" name="Google Shape;234;p1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35" name="Google Shape;235;p1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36" name="Google Shape;236;p1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37" name="Google Shape;237;p14"/>
          <p:cNvSpPr txBox="1"/>
          <p:nvPr/>
        </p:nvSpPr>
        <p:spPr>
          <a:xfrm>
            <a:off x="1179080" y="889529"/>
            <a:ext cx="3750580" cy="30430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Kalori kısıtlamasına yanıt olarak bazal metabolizma hızında azalma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Otonom sinir sistemi üzerindeki etkiler</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Bradikardi, hipotermi, hipotansiyon</a:t>
            </a:r>
            <a:endParaRPr dirty="0"/>
          </a:p>
        </p:txBody>
      </p:sp>
      <p:sp>
        <p:nvSpPr>
          <p:cNvPr id="238" name="Google Shape;238;p14"/>
          <p:cNvSpPr txBox="1"/>
          <p:nvPr/>
        </p:nvSpPr>
        <p:spPr>
          <a:xfrm>
            <a:off x="677880" y="292900"/>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Bazal Metabolizma ve Enerji Tasarrufu</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5" descr="What is an Endocrinologist and What they do? - AUSOMA"/>
          <p:cNvPicPr preferRelativeResize="0"/>
          <p:nvPr/>
        </p:nvPicPr>
        <p:blipFill rotWithShape="1">
          <a:blip r:embed="rId3">
            <a:alphaModFix amt="20000"/>
          </a:blip>
          <a:srcRect l="11490" r="10450" b="23852"/>
          <a:stretch/>
        </p:blipFill>
        <p:spPr>
          <a:xfrm>
            <a:off x="874101" y="228600"/>
            <a:ext cx="8331798" cy="4572000"/>
          </a:xfrm>
          <a:prstGeom prst="rect">
            <a:avLst/>
          </a:prstGeom>
          <a:noFill/>
          <a:ln>
            <a:noFill/>
          </a:ln>
        </p:spPr>
      </p:pic>
      <p:sp>
        <p:nvSpPr>
          <p:cNvPr id="245" name="Google Shape;245;p1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46" name="Google Shape;246;p1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47" name="Google Shape;247;p1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48" name="Google Shape;248;p1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49" name="Google Shape;249;p1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50" name="Google Shape;250;p15"/>
          <p:cNvSpPr txBox="1"/>
          <p:nvPr/>
        </p:nvSpPr>
        <p:spPr>
          <a:xfrm>
            <a:off x="1858290" y="2292350"/>
            <a:ext cx="6363420" cy="542925"/>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Hormonal ve Metabolik Etki</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1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57" name="Google Shape;257;p1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258" name="Google Shape;258;p1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59" name="Google Shape;259;p1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260" name="Google Shape;260;p1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61" name="Google Shape;261;p16"/>
          <p:cNvSpPr txBox="1"/>
          <p:nvPr/>
        </p:nvSpPr>
        <p:spPr>
          <a:xfrm>
            <a:off x="856980" y="1086957"/>
            <a:ext cx="3126441" cy="1828800"/>
          </a:xfrm>
          <a:prstGeom prst="rect">
            <a:avLst/>
          </a:prstGeom>
          <a:noFill/>
          <a:ln>
            <a:noFill/>
          </a:ln>
        </p:spPr>
        <p:txBody>
          <a:bodyPr spcFirstLastPara="1" wrap="square" lIns="90000" tIns="45000" rIns="90000" bIns="45000" anchor="t" anchorCtr="0">
            <a:noAutofit/>
          </a:bodyPr>
          <a:lstStyle/>
          <a:p>
            <a:pPr marL="285750" marR="0" lvl="0" indent="-133350" algn="l" rtl="0">
              <a:lnSpc>
                <a:spcPct val="100000"/>
              </a:lnSpc>
              <a:spcBef>
                <a:spcPts val="0"/>
              </a:spcBef>
              <a:spcAft>
                <a:spcPts val="0"/>
              </a:spcAft>
              <a:buClr>
                <a:schemeClr val="dk1"/>
              </a:buClr>
              <a:buSzPts val="2400"/>
              <a:buFont typeface="Noto Sans Symbols"/>
              <a:buNone/>
            </a:pPr>
            <a:endParaRPr sz="2400" b="0" i="0" u="none" strike="noStrike" cap="none">
              <a:solidFill>
                <a:srgbClr val="000000"/>
              </a:solidFill>
              <a:latin typeface="Arial"/>
              <a:ea typeface="Arial"/>
              <a:cs typeface="Arial"/>
              <a:sym typeface="Arial"/>
            </a:endParaRPr>
          </a:p>
        </p:txBody>
      </p:sp>
      <p:sp>
        <p:nvSpPr>
          <p:cNvPr id="262" name="Google Shape;262;p1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Endokrin Sistem ve Amenore </a:t>
            </a:r>
            <a:endParaRPr/>
          </a:p>
        </p:txBody>
      </p:sp>
      <p:pic>
        <p:nvPicPr>
          <p:cNvPr id="263" name="Google Shape;263;p16" descr="Alterations in the hypothalamic-pituitary-ovarian axis in stressed women."/>
          <p:cNvPicPr preferRelativeResize="0"/>
          <p:nvPr/>
        </p:nvPicPr>
        <p:blipFill rotWithShape="1">
          <a:blip r:embed="rId5">
            <a:alphaModFix/>
          </a:blip>
          <a:srcRect/>
          <a:stretch/>
        </p:blipFill>
        <p:spPr>
          <a:xfrm>
            <a:off x="923478" y="1070964"/>
            <a:ext cx="8233044" cy="34993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17" descr="360+ Muscle Contraction Cartoon Stock Illustrations, Royalty-Free Vector  Graphics &amp; Clip Art - iStock"/>
          <p:cNvPicPr preferRelativeResize="0"/>
          <p:nvPr/>
        </p:nvPicPr>
        <p:blipFill rotWithShape="1">
          <a:blip r:embed="rId3">
            <a:alphaModFix/>
          </a:blip>
          <a:srcRect l="5278" t="5855" r="7830" b="4836"/>
          <a:stretch/>
        </p:blipFill>
        <p:spPr>
          <a:xfrm>
            <a:off x="6747351" y="2001357"/>
            <a:ext cx="2723298" cy="2332502"/>
          </a:xfrm>
          <a:prstGeom prst="rect">
            <a:avLst/>
          </a:prstGeom>
          <a:noFill/>
          <a:ln>
            <a:noFill/>
          </a:ln>
        </p:spPr>
      </p:pic>
      <p:sp>
        <p:nvSpPr>
          <p:cNvPr id="270" name="Google Shape;270;p1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71" name="Google Shape;271;p17"/>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72" name="Google Shape;272;p1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73" name="Google Shape;273;p17"/>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74" name="Google Shape;274;p1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75" name="Google Shape;275;p17"/>
          <p:cNvSpPr txBox="1"/>
          <p:nvPr/>
        </p:nvSpPr>
        <p:spPr>
          <a:xfrm>
            <a:off x="856980" y="1086957"/>
            <a:ext cx="5963639"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Enerji eksikliğinde kas katabolizması</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Fiziksel güç ve performansta azalma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"Tonlanmış" bir görünüme rağmen yağsız kütle kaybı</a:t>
            </a:r>
            <a:endParaRPr/>
          </a:p>
        </p:txBody>
      </p:sp>
      <p:sp>
        <p:nvSpPr>
          <p:cNvPr id="276" name="Google Shape;276;p17"/>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Yağsız ve Kas Kütlesi Değişimleri</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18" descr="Osteoporosis: UAB-led study approved for a $13.9 million award to  investigate prevention of bone fractures - UAB News"/>
          <p:cNvPicPr preferRelativeResize="0"/>
          <p:nvPr/>
        </p:nvPicPr>
        <p:blipFill rotWithShape="1">
          <a:blip r:embed="rId3">
            <a:alphaModFix/>
          </a:blip>
          <a:srcRect t="9495" b="10828"/>
          <a:stretch/>
        </p:blipFill>
        <p:spPr>
          <a:xfrm>
            <a:off x="6111128" y="2287950"/>
            <a:ext cx="3755820" cy="2247518"/>
          </a:xfrm>
          <a:prstGeom prst="rect">
            <a:avLst/>
          </a:prstGeom>
          <a:noFill/>
          <a:ln>
            <a:noFill/>
          </a:ln>
        </p:spPr>
      </p:pic>
      <p:sp>
        <p:nvSpPr>
          <p:cNvPr id="283" name="Google Shape;283;p1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84" name="Google Shape;284;p1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85" name="Google Shape;285;p1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286" name="Google Shape;286;p1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287" name="Google Shape;287;p1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288" name="Google Shape;288;p18"/>
          <p:cNvSpPr txBox="1"/>
          <p:nvPr/>
        </p:nvSpPr>
        <p:spPr>
          <a:xfrm>
            <a:off x="856980" y="1086956"/>
            <a:ext cx="5289820"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Azalmış östrojen üretimi → kemik yoğunluğu kaybı</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Bozulmuş bağırsak kalsiyum emilimi</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Osteopeni ve erken osteoporoz riski</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Genç sporcularda da stres kırıkları</a:t>
            </a:r>
            <a:endParaRPr sz="2400" b="0" i="0" u="none" strike="noStrike" cap="none">
              <a:solidFill>
                <a:srgbClr val="000000"/>
              </a:solidFill>
              <a:latin typeface="Arial"/>
              <a:ea typeface="Arial"/>
              <a:cs typeface="Arial"/>
              <a:sym typeface="Arial"/>
            </a:endParaRPr>
          </a:p>
        </p:txBody>
      </p:sp>
      <p:sp>
        <p:nvSpPr>
          <p:cNvPr id="289" name="Google Shape;289;p18"/>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Kemik Yoğunluğu ve Osteoporoz Riski</a:t>
            </a:r>
            <a:endParaRPr/>
          </a:p>
        </p:txBody>
      </p:sp>
      <p:pic>
        <p:nvPicPr>
          <p:cNvPr id="290" name="Google Shape;290;p18" descr="One Bone to Represent Them All: The Enduring Legacy of the Femur Bone –  Animal Archaeology"/>
          <p:cNvPicPr preferRelativeResize="0"/>
          <p:nvPr/>
        </p:nvPicPr>
        <p:blipFill rotWithShape="1">
          <a:blip r:embed="rId6">
            <a:alphaModFix/>
          </a:blip>
          <a:srcRect/>
          <a:stretch/>
        </p:blipFill>
        <p:spPr>
          <a:xfrm rot="2207404">
            <a:off x="7569136" y="-59399"/>
            <a:ext cx="1312524" cy="19183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657098" y="1675844"/>
            <a:ext cx="5782580" cy="1828800"/>
          </a:xfrm>
          <a:prstGeom prst="rect">
            <a:avLst/>
          </a:prstGeom>
          <a:noFill/>
          <a:ln>
            <a:noFill/>
          </a:ln>
        </p:spPr>
        <p:txBody>
          <a:bodyPr spcFirstLastPara="1" wrap="square" lIns="90000" tIns="45000" rIns="90000" bIns="45000" anchor="t" anchorCtr="0">
            <a:noAutofit/>
          </a:bodyPr>
          <a:lstStyle/>
          <a:p>
            <a:pPr marR="0" lvl="0" algn="l" rtl="0">
              <a:lnSpc>
                <a:spcPct val="100000"/>
              </a:lnSpc>
              <a:spcBef>
                <a:spcPts val="0"/>
              </a:spcBef>
              <a:spcAft>
                <a:spcPts val="0"/>
              </a:spcAft>
              <a:buClr>
                <a:srgbClr val="000000"/>
              </a:buClr>
              <a:buSzPts val="2400"/>
            </a:pPr>
            <a:r>
              <a:rPr lang="it-IT" sz="2400" b="0" i="0" u="none" strike="noStrike" cap="none" dirty="0">
                <a:solidFill>
                  <a:srgbClr val="000000"/>
                </a:solidFill>
                <a:latin typeface="Arial"/>
                <a:ea typeface="Arial"/>
                <a:cs typeface="Arial"/>
                <a:sym typeface="Arial"/>
              </a:rPr>
              <a:t>6,7,8,14, 17-25</a:t>
            </a:r>
            <a:endParaRPr sz="2400" b="0" i="0" u="none" strike="noStrike" cap="none" dirty="0">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ZORUNLU: </a:t>
            </a:r>
            <a:endParaRPr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2003484" y="7380312"/>
            <a:ext cx="2795602" cy="1463323"/>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19" descr="Long QT Syndrome: Symptoms &amp; Treatment"/>
          <p:cNvPicPr preferRelativeResize="0"/>
          <p:nvPr/>
        </p:nvPicPr>
        <p:blipFill rotWithShape="1">
          <a:blip r:embed="rId3">
            <a:alphaModFix/>
          </a:blip>
          <a:srcRect t="19328" b="14628"/>
          <a:stretch/>
        </p:blipFill>
        <p:spPr>
          <a:xfrm>
            <a:off x="2661101" y="3218515"/>
            <a:ext cx="4757797" cy="1810685"/>
          </a:xfrm>
          <a:prstGeom prst="rect">
            <a:avLst/>
          </a:prstGeom>
          <a:noFill/>
          <a:ln>
            <a:noFill/>
          </a:ln>
        </p:spPr>
      </p:pic>
      <p:sp>
        <p:nvSpPr>
          <p:cNvPr id="297" name="Google Shape;297;p19"/>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98" name="Google Shape;298;p19"/>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299" name="Google Shape;299;p19"/>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00" name="Google Shape;300;p19"/>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01" name="Google Shape;301;p19"/>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02" name="Google Shape;302;p19"/>
          <p:cNvSpPr txBox="1"/>
          <p:nvPr/>
        </p:nvSpPr>
        <p:spPr>
          <a:xfrm>
            <a:off x="856980" y="1086956"/>
            <a:ext cx="6711262" cy="266729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Enerji açığına adaptasyon olarak bradikardi ve hipotansiyon</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Ağır vakalarda kardiyak kitlenin azaltılması</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QT aralığında uzama → aritmi riski</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Olası senkop ve efordan kaynaklanan kollaps</a:t>
            </a:r>
            <a:endParaRPr sz="2000" b="0" i="0" u="none" strike="noStrike" cap="none">
              <a:solidFill>
                <a:srgbClr val="000000"/>
              </a:solidFill>
              <a:latin typeface="Arial"/>
              <a:ea typeface="Arial"/>
              <a:cs typeface="Arial"/>
              <a:sym typeface="Arial"/>
            </a:endParaRPr>
          </a:p>
        </p:txBody>
      </p:sp>
      <p:sp>
        <p:nvSpPr>
          <p:cNvPr id="303" name="Google Shape;303;p19"/>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Kardiyovasküler Sistem Üzerindeki Etkileri</a:t>
            </a:r>
            <a:endParaRPr/>
          </a:p>
        </p:txBody>
      </p:sp>
      <p:pic>
        <p:nvPicPr>
          <p:cNvPr id="304" name="Google Shape;304;p19" descr="Human Heart Cartoon by Aloysius Patrimonio - Royalty Free and Rights  Managed Licenses"/>
          <p:cNvPicPr preferRelativeResize="0"/>
          <p:nvPr/>
        </p:nvPicPr>
        <p:blipFill rotWithShape="1">
          <a:blip r:embed="rId6">
            <a:alphaModFix/>
          </a:blip>
          <a:srcRect l="18790" t="7882" r="16485" b="7864"/>
          <a:stretch/>
        </p:blipFill>
        <p:spPr>
          <a:xfrm>
            <a:off x="7751924" y="562610"/>
            <a:ext cx="1471721" cy="19157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20" descr="16,000+ Digestive System Cartoon Stock Illustrations, Royalty-Free Vector  Graphics &amp; Clip Art - iStock | Digestive system illustration"/>
          <p:cNvPicPr preferRelativeResize="0"/>
          <p:nvPr/>
        </p:nvPicPr>
        <p:blipFill rotWithShape="1">
          <a:blip r:embed="rId3">
            <a:alphaModFix/>
          </a:blip>
          <a:srcRect/>
          <a:stretch/>
        </p:blipFill>
        <p:spPr>
          <a:xfrm>
            <a:off x="6257127" y="634919"/>
            <a:ext cx="3427259" cy="3337560"/>
          </a:xfrm>
          <a:prstGeom prst="rect">
            <a:avLst/>
          </a:prstGeom>
          <a:noFill/>
          <a:ln>
            <a:noFill/>
          </a:ln>
        </p:spPr>
      </p:pic>
      <p:sp>
        <p:nvSpPr>
          <p:cNvPr id="311" name="Google Shape;311;p20"/>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12" name="Google Shape;312;p20"/>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13" name="Google Shape;313;p20"/>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14" name="Google Shape;314;p20"/>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15" name="Google Shape;315;p20"/>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16" name="Google Shape;316;p20"/>
          <p:cNvSpPr txBox="1"/>
          <p:nvPr/>
        </p:nvSpPr>
        <p:spPr>
          <a:xfrm>
            <a:off x="856980" y="1086957"/>
            <a:ext cx="5533660" cy="3022928"/>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Gastroparezi: yavaş mide boşalması → bulantı, erken doyma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Yavaş bağırsak hareketliliğine bağlı kronik kabızlık</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Tekrarlayan karın ağrısı, şişkinlik, ağırlık hissi</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Kendi kendine kusma veya laksatif kullanımının sonuçları: özofajit, elektrolit dengesizlikleri</a:t>
            </a:r>
            <a:endParaRPr sz="2000" b="0" i="0" u="none" strike="noStrike" cap="none">
              <a:solidFill>
                <a:srgbClr val="000000"/>
              </a:solidFill>
              <a:latin typeface="Arial"/>
              <a:ea typeface="Arial"/>
              <a:cs typeface="Arial"/>
              <a:sym typeface="Arial"/>
            </a:endParaRPr>
          </a:p>
        </p:txBody>
      </p:sp>
      <p:sp>
        <p:nvSpPr>
          <p:cNvPr id="317" name="Google Shape;317;p20"/>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Gastrointestinal Sistem</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21" descr="7,200+ Cartoon Of A Immune System Stock Illustrations, Royalty-Free Vector  Graphics &amp; Clip Art - iStock"/>
          <p:cNvPicPr preferRelativeResize="0"/>
          <p:nvPr/>
        </p:nvPicPr>
        <p:blipFill rotWithShape="1">
          <a:blip r:embed="rId3">
            <a:alphaModFix/>
          </a:blip>
          <a:srcRect/>
          <a:stretch/>
        </p:blipFill>
        <p:spPr>
          <a:xfrm>
            <a:off x="6248368" y="719768"/>
            <a:ext cx="3721264" cy="3926840"/>
          </a:xfrm>
          <a:prstGeom prst="rect">
            <a:avLst/>
          </a:prstGeom>
          <a:noFill/>
          <a:ln>
            <a:noFill/>
          </a:ln>
        </p:spPr>
      </p:pic>
      <p:sp>
        <p:nvSpPr>
          <p:cNvPr id="324" name="Google Shape;324;p21"/>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25" name="Google Shape;325;p21"/>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26" name="Google Shape;326;p21"/>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27" name="Google Shape;327;p21"/>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28" name="Google Shape;328;p21"/>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29" name="Google Shape;329;p21"/>
          <p:cNvSpPr txBox="1"/>
          <p:nvPr/>
        </p:nvSpPr>
        <p:spPr>
          <a:xfrm>
            <a:off x="856980" y="1086956"/>
            <a:ext cx="5305060" cy="320056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Anoreksiya: yetersiz beslenme nedeniyle bağışıklık sisteminin baskılanması → enfeksiyon riskinde artış</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Bulimia ve BED: kronik proinflamatuar durum (↑ sitokinler, oksidatif stres)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Bağırsak mikrobiyotasında işlev bozukluğu</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Kas iyileşmesi ve efora karşı direnç üzerindeki etkisi</a:t>
            </a:r>
            <a:endParaRPr/>
          </a:p>
        </p:txBody>
      </p:sp>
      <p:sp>
        <p:nvSpPr>
          <p:cNvPr id="330" name="Google Shape;330;p21"/>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Bağışıklık Sistemi ve Enflamasyon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22" descr="35,700+ Human Brain Cartoon Stock Photos, Pictures &amp; Royalty-Free Images -  iStock"/>
          <p:cNvPicPr preferRelativeResize="0"/>
          <p:nvPr/>
        </p:nvPicPr>
        <p:blipFill rotWithShape="1">
          <a:blip r:embed="rId3">
            <a:alphaModFix/>
          </a:blip>
          <a:srcRect l="5037" t="10253" r="6519" b="8221"/>
          <a:stretch/>
        </p:blipFill>
        <p:spPr>
          <a:xfrm>
            <a:off x="7064166" y="1284833"/>
            <a:ext cx="2667714" cy="2459046"/>
          </a:xfrm>
          <a:prstGeom prst="rect">
            <a:avLst/>
          </a:prstGeom>
          <a:noFill/>
          <a:ln>
            <a:noFill/>
          </a:ln>
        </p:spPr>
      </p:pic>
      <p:sp>
        <p:nvSpPr>
          <p:cNvPr id="337" name="Google Shape;337;p22"/>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38" name="Google Shape;338;p22"/>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39" name="Google Shape;339;p22"/>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40" name="Google Shape;340;p22"/>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41" name="Google Shape;341;p22"/>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42" name="Google Shape;342;p22"/>
          <p:cNvSpPr txBox="1"/>
          <p:nvPr/>
        </p:nvSpPr>
        <p:spPr>
          <a:xfrm>
            <a:off x="856980" y="1086957"/>
            <a:ext cx="6711262"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Beyin hacminde azalma (özellikle korteks ve gri madde)</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Duygusal ve bilişsel alanlar arasındaki işlevsel bağlantıda değişiklikler</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Bilişsel eksiklikler: dikkat, hafıza, zihinsel esneklik</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Etkiler yeterli beslenme ile geri döndürülebilir (kısmen)</a:t>
            </a:r>
            <a:endParaRPr sz="2400" b="0" i="0" u="none" strike="noStrike" cap="none">
              <a:solidFill>
                <a:srgbClr val="000000"/>
              </a:solidFill>
              <a:latin typeface="Arial"/>
              <a:ea typeface="Arial"/>
              <a:cs typeface="Arial"/>
              <a:sym typeface="Arial"/>
            </a:endParaRPr>
          </a:p>
        </p:txBody>
      </p:sp>
      <p:sp>
        <p:nvSpPr>
          <p:cNvPr id="343" name="Google Shape;343;p22"/>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Beyin ve Nöroplastisite</a:t>
            </a:r>
            <a:endParaRPr sz="2800" b="0" i="0" u="none" strike="noStrike" cap="none">
              <a:solidFill>
                <a:srgbClr val="E98E24"/>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3" descr="6,000+ Insomnia Cartoon Stock Photos, Pictures &amp; Royalty-Free Images -  iStock | Insomnia concept, Sleep, Counting sheep"/>
          <p:cNvPicPr preferRelativeResize="0"/>
          <p:nvPr/>
        </p:nvPicPr>
        <p:blipFill rotWithShape="1">
          <a:blip r:embed="rId3">
            <a:alphaModFix/>
          </a:blip>
          <a:srcRect/>
          <a:stretch/>
        </p:blipFill>
        <p:spPr>
          <a:xfrm>
            <a:off x="6751320" y="739279"/>
            <a:ext cx="3032644" cy="1897880"/>
          </a:xfrm>
          <a:prstGeom prst="rect">
            <a:avLst/>
          </a:prstGeom>
          <a:noFill/>
          <a:ln>
            <a:noFill/>
          </a:ln>
        </p:spPr>
      </p:pic>
      <p:sp>
        <p:nvSpPr>
          <p:cNvPr id="350" name="Google Shape;350;p23"/>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51" name="Google Shape;351;p23"/>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52" name="Google Shape;352;p23"/>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53" name="Google Shape;353;p23"/>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54" name="Google Shape;354;p23"/>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55" name="Google Shape;355;p23"/>
          <p:cNvSpPr txBox="1"/>
          <p:nvPr/>
        </p:nvSpPr>
        <p:spPr>
          <a:xfrm>
            <a:off x="856980" y="1086956"/>
            <a:ext cx="6711262" cy="277892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Başlangıçta uykusuzluk veya sık uyanma</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Hafif ve dinlendirici olmayan uyku</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Kalori kısıtlamasının etkisi</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HPA ekseninin ve serotoninin katılımı</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Anksiyete ve hiperaktivite ile ilişki</a:t>
            </a:r>
            <a:endParaRPr sz="2400" b="0" i="0" u="none" strike="noStrike" cap="none">
              <a:solidFill>
                <a:srgbClr val="000000"/>
              </a:solidFill>
              <a:latin typeface="Arial"/>
              <a:ea typeface="Arial"/>
              <a:cs typeface="Arial"/>
              <a:sym typeface="Arial"/>
            </a:endParaRPr>
          </a:p>
        </p:txBody>
      </p:sp>
      <p:sp>
        <p:nvSpPr>
          <p:cNvPr id="356" name="Google Shape;356;p23"/>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Uyku Bozuklukları</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24" descr="Why some bodybuilders feel they are too small"/>
          <p:cNvPicPr preferRelativeResize="0"/>
          <p:nvPr/>
        </p:nvPicPr>
        <p:blipFill rotWithShape="1">
          <a:blip r:embed="rId3">
            <a:alphaModFix amt="20000"/>
          </a:blip>
          <a:srcRect/>
          <a:stretch/>
        </p:blipFill>
        <p:spPr>
          <a:xfrm>
            <a:off x="-182880" y="0"/>
            <a:ext cx="10625134" cy="5056560"/>
          </a:xfrm>
          <a:prstGeom prst="rect">
            <a:avLst/>
          </a:prstGeom>
          <a:noFill/>
          <a:ln>
            <a:noFill/>
          </a:ln>
        </p:spPr>
      </p:pic>
      <p:sp>
        <p:nvSpPr>
          <p:cNvPr id="363" name="Google Shape;363;p2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64" name="Google Shape;364;p24"/>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65" name="Google Shape;365;p2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66" name="Google Shape;366;p24"/>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67" name="Google Shape;367;p2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68" name="Google Shape;368;p24"/>
          <p:cNvSpPr txBox="1"/>
          <p:nvPr/>
        </p:nvSpPr>
        <p:spPr>
          <a:xfrm>
            <a:off x="856980" y="1086957"/>
            <a:ext cx="7673956"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Aşırı fiziksel aktivite ve diyet katılığı</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Kaslara ve tanımlamaya odaklanan vücut dismorfik bozukluğu</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Düşük kalorili diyet ve </a:t>
            </a:r>
            <a:r>
              <a:rPr lang="en-US" sz="2400" b="0" i="0" u="none" strike="noStrike" cap="none" dirty="0" err="1">
                <a:solidFill>
                  <a:srgbClr val="000000"/>
                </a:solidFill>
                <a:latin typeface="Arial"/>
                <a:ea typeface="Arial"/>
                <a:cs typeface="Arial"/>
                <a:sym typeface="Arial"/>
              </a:rPr>
              <a:t>takviye/anabolik</a:t>
            </a:r>
            <a:r>
              <a:rPr lang="en-US" sz="2400" b="0" i="0" u="none" strike="noStrike" cap="none" dirty="0">
                <a:solidFill>
                  <a:srgbClr val="000000"/>
                </a:solidFill>
                <a:latin typeface="Arial"/>
                <a:ea typeface="Arial"/>
                <a:cs typeface="Arial"/>
                <a:sym typeface="Arial"/>
              </a:rPr>
              <a:t> kullanımı</a:t>
            </a:r>
            <a:endParaRPr sz="2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Atletik görünüm ancak enerji eksikliği belirtileri</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Spor bağlamlarında genellikle tanınmaz</a:t>
            </a:r>
            <a:endParaRPr sz="2400" b="0" i="0" u="none" strike="noStrike" cap="none" dirty="0">
              <a:solidFill>
                <a:srgbClr val="000000"/>
              </a:solidFill>
              <a:latin typeface="Arial"/>
              <a:ea typeface="Arial"/>
              <a:cs typeface="Arial"/>
              <a:sym typeface="Arial"/>
            </a:endParaRPr>
          </a:p>
        </p:txBody>
      </p:sp>
      <p:sp>
        <p:nvSpPr>
          <p:cNvPr id="369" name="Google Shape;369;p24"/>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Bigoreksiya: Paradoks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p25" descr="What is RED S? (Relative Energy Deficiency in Sport)"/>
          <p:cNvPicPr preferRelativeResize="0"/>
          <p:nvPr/>
        </p:nvPicPr>
        <p:blipFill rotWithShape="1">
          <a:blip r:embed="rId3">
            <a:alphaModFix/>
          </a:blip>
          <a:srcRect/>
          <a:stretch/>
        </p:blipFill>
        <p:spPr>
          <a:xfrm>
            <a:off x="4825551" y="150438"/>
            <a:ext cx="4796704" cy="4802081"/>
          </a:xfrm>
          <a:prstGeom prst="rect">
            <a:avLst/>
          </a:prstGeom>
          <a:noFill/>
          <a:ln>
            <a:noFill/>
          </a:ln>
        </p:spPr>
      </p:pic>
      <p:sp>
        <p:nvSpPr>
          <p:cNvPr id="376" name="Google Shape;376;p2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77" name="Google Shape;377;p2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378" name="Google Shape;378;p2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79" name="Google Shape;379;p2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380" name="Google Shape;380;p2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81" name="Google Shape;381;p25"/>
          <p:cNvSpPr txBox="1"/>
          <p:nvPr/>
        </p:nvSpPr>
        <p:spPr>
          <a:xfrm>
            <a:off x="797043" y="1593607"/>
            <a:ext cx="4185807" cy="1915744"/>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Red-S (Sporda Göreceli Enerji Eksikliği)</a:t>
            </a:r>
            <a:endParaRPr/>
          </a:p>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Spor Beslediğinden Daha Fazlasını Tükettiğinde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388" name="Google Shape;388;p2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389" name="Google Shape;389;p2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90" name="Google Shape;390;p2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391" name="Google Shape;391;p2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392" name="Google Shape;392;p26"/>
          <p:cNvSpPr txBox="1"/>
          <p:nvPr/>
        </p:nvSpPr>
        <p:spPr>
          <a:xfrm>
            <a:off x="856980" y="1086956"/>
            <a:ext cx="8129540" cy="30278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ED'ler nörobiyolojide derin köklere sahiptir</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Hipotalamus, nörotransmitterler ve hormonların tümü iştahın düzenlenmesinde ve yeme davranışında rol oynar</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ED'lerin neden olduğu hormonal ve metabolik bozukluklar ciddi sağlık risklerine yol açabilir</a:t>
            </a:r>
            <a:endParaRPr/>
          </a:p>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Bu fizyolojik mekanizmaların anlaşılması, hem zihne hem de bedene hitap eden daha iyi tedavi stratejilerinin geliştirilmesine yardımcı olabilir </a:t>
            </a:r>
            <a:endParaRPr sz="2400" b="0" i="0" u="none" strike="noStrike" cap="none">
              <a:solidFill>
                <a:srgbClr val="000000"/>
              </a:solidFill>
              <a:latin typeface="Arial"/>
              <a:ea typeface="Arial"/>
              <a:cs typeface="Arial"/>
              <a:sym typeface="Arial"/>
            </a:endParaRPr>
          </a:p>
        </p:txBody>
      </p:sp>
      <p:sp>
        <p:nvSpPr>
          <p:cNvPr id="393" name="Google Shape;393;p26"/>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Eve Götürülecek Mesajlar</a:t>
            </a:r>
            <a:endParaRPr/>
          </a:p>
        </p:txBody>
      </p:sp>
      <p:pic>
        <p:nvPicPr>
          <p:cNvPr id="394" name="Google Shape;394;p26" descr="Take away - Free food and restaurant icons"/>
          <p:cNvPicPr preferRelativeResize="0"/>
          <p:nvPr/>
        </p:nvPicPr>
        <p:blipFill rotWithShape="1">
          <a:blip r:embed="rId5">
            <a:alphaModFix/>
          </a:blip>
          <a:srcRect/>
          <a:stretch/>
        </p:blipFill>
        <p:spPr>
          <a:xfrm>
            <a:off x="7351568" y="249253"/>
            <a:ext cx="1035340" cy="10353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950ACCB5-EA01-7BB6-E63D-E1FDEB9741BC}"/>
            </a:ext>
          </a:extLst>
        </p:cNvPr>
        <p:cNvGrpSpPr/>
        <p:nvPr/>
      </p:nvGrpSpPr>
      <p:grpSpPr>
        <a:xfrm>
          <a:off x="0" y="0"/>
          <a:ext cx="0" cy="0"/>
          <a:chOff x="0" y="0"/>
          <a:chExt cx="0" cy="0"/>
        </a:xfrm>
      </p:grpSpPr>
      <p:pic>
        <p:nvPicPr>
          <p:cNvPr id="61" name="Google Shape;61;p3" descr="Running Phases Anatomy Print Running Stages Biometrics Poster – MimiPrints  Anatomy Prints And Science Art">
            <a:extLst>
              <a:ext uri="{FF2B5EF4-FFF2-40B4-BE49-F238E27FC236}">
                <a16:creationId xmlns:a16="http://schemas.microsoft.com/office/drawing/2014/main" id="{7988EB72-BCCC-B3F3-CE18-7A4A94447FB9}"/>
              </a:ext>
            </a:extLst>
          </p:cNvPr>
          <p:cNvPicPr preferRelativeResize="0"/>
          <p:nvPr/>
        </p:nvPicPr>
        <p:blipFill rotWithShape="1">
          <a:blip r:embed="rId3">
            <a:alphaModFix amt="20000"/>
          </a:blip>
          <a:srcRect l="10028" t="24899" r="8803" b="19373"/>
          <a:stretch/>
        </p:blipFill>
        <p:spPr>
          <a:xfrm>
            <a:off x="4464433" y="821032"/>
            <a:ext cx="5350631" cy="3673656"/>
          </a:xfrm>
          <a:prstGeom prst="rect">
            <a:avLst/>
          </a:prstGeom>
          <a:noFill/>
          <a:ln>
            <a:noFill/>
          </a:ln>
        </p:spPr>
      </p:pic>
      <p:sp>
        <p:nvSpPr>
          <p:cNvPr id="62" name="Google Shape;62;p3">
            <a:extLst>
              <a:ext uri="{FF2B5EF4-FFF2-40B4-BE49-F238E27FC236}">
                <a16:creationId xmlns:a16="http://schemas.microsoft.com/office/drawing/2014/main" id="{A883A7B2-02E1-48FC-0193-B95EC11F65C4}"/>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3" name="Google Shape;63;p3">
            <a:extLst>
              <a:ext uri="{FF2B5EF4-FFF2-40B4-BE49-F238E27FC236}">
                <a16:creationId xmlns:a16="http://schemas.microsoft.com/office/drawing/2014/main" id="{2FA57810-BA13-7257-8AC4-6B84C57533C4}"/>
              </a:ext>
            </a:extLst>
          </p:cNvPr>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64" name="Google Shape;64;p3">
            <a:extLst>
              <a:ext uri="{FF2B5EF4-FFF2-40B4-BE49-F238E27FC236}">
                <a16:creationId xmlns:a16="http://schemas.microsoft.com/office/drawing/2014/main" id="{F330DA54-5E6B-81CE-4A62-051AE571BBD2}"/>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65" name="Google Shape;65;p3">
            <a:extLst>
              <a:ext uri="{FF2B5EF4-FFF2-40B4-BE49-F238E27FC236}">
                <a16:creationId xmlns:a16="http://schemas.microsoft.com/office/drawing/2014/main" id="{9DB3FA10-90C8-5110-F93D-2FF681E06CEC}"/>
              </a:ext>
            </a:extLst>
          </p:cNvPr>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66" name="Google Shape;66;p3">
            <a:extLst>
              <a:ext uri="{FF2B5EF4-FFF2-40B4-BE49-F238E27FC236}">
                <a16:creationId xmlns:a16="http://schemas.microsoft.com/office/drawing/2014/main" id="{9ABDD032-EC60-C44E-1B7F-B9E251C69D31}"/>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67" name="Google Shape;67;p3">
            <a:extLst>
              <a:ext uri="{FF2B5EF4-FFF2-40B4-BE49-F238E27FC236}">
                <a16:creationId xmlns:a16="http://schemas.microsoft.com/office/drawing/2014/main" id="{22D52A88-382F-D223-A6A4-2B551B75FE89}"/>
              </a:ext>
            </a:extLst>
          </p:cNvPr>
          <p:cNvSpPr txBox="1"/>
          <p:nvPr/>
        </p:nvSpPr>
        <p:spPr>
          <a:xfrm>
            <a:off x="856980" y="1086957"/>
            <a:ext cx="5782580" cy="182880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ED'ler ciddi fiziksel sonuçları olan psikiyatrik bozukluklardır</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Vücuttaki gözle görülür değişiklikler genellikle tanıdan önce gelir</a:t>
            </a:r>
            <a:endParaRPr/>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a:solidFill>
                  <a:srgbClr val="000000"/>
                </a:solidFill>
                <a:latin typeface="Arial"/>
                <a:ea typeface="Arial"/>
                <a:cs typeface="Arial"/>
                <a:sym typeface="Arial"/>
              </a:rPr>
              <a:t>Eğitmen işaretleri diğerlerinden önce tespit edebilir</a:t>
            </a:r>
            <a:endParaRPr sz="2400" b="0" i="0" u="none" strike="noStrike" cap="none">
              <a:solidFill>
                <a:srgbClr val="000000"/>
              </a:solidFill>
              <a:latin typeface="Arial"/>
              <a:ea typeface="Arial"/>
              <a:cs typeface="Arial"/>
              <a:sym typeface="Arial"/>
            </a:endParaRPr>
          </a:p>
        </p:txBody>
      </p:sp>
      <p:sp>
        <p:nvSpPr>
          <p:cNvPr id="68" name="Google Shape;68;p3">
            <a:extLst>
              <a:ext uri="{FF2B5EF4-FFF2-40B4-BE49-F238E27FC236}">
                <a16:creationId xmlns:a16="http://schemas.microsoft.com/office/drawing/2014/main" id="{DA7609ED-8789-26C0-DDB5-9D204EB5057B}"/>
              </a:ext>
            </a:extLst>
          </p:cNvPr>
          <p:cNvSpPr txBox="1"/>
          <p:nvPr/>
        </p:nvSpPr>
        <p:spPr>
          <a:xfrm>
            <a:off x="609599" y="4975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Neden Fizyoloji ile Başlamalı?</a:t>
            </a:r>
            <a:endParaRPr/>
          </a:p>
        </p:txBody>
      </p:sp>
      <p:pic>
        <p:nvPicPr>
          <p:cNvPr id="69" name="Google Shape;69;p3" descr="Warning Signs of an Eating Disorder - Mental Health Hotline">
            <a:extLst>
              <a:ext uri="{FF2B5EF4-FFF2-40B4-BE49-F238E27FC236}">
                <a16:creationId xmlns:a16="http://schemas.microsoft.com/office/drawing/2014/main" id="{B39273A2-5623-3A9E-E24F-CADFEC519BBA}"/>
              </a:ext>
            </a:extLst>
          </p:cNvPr>
          <p:cNvPicPr preferRelativeResize="0"/>
          <p:nvPr/>
        </p:nvPicPr>
        <p:blipFill rotWithShape="1">
          <a:blip r:embed="rId6">
            <a:alphaModFix/>
          </a:blip>
          <a:srcRect/>
          <a:stretch/>
        </p:blipFill>
        <p:spPr>
          <a:xfrm>
            <a:off x="2003484" y="7380312"/>
            <a:ext cx="2795602" cy="1463323"/>
          </a:xfrm>
          <a:prstGeom prst="rect">
            <a:avLst/>
          </a:prstGeom>
          <a:noFill/>
          <a:ln>
            <a:noFill/>
          </a:ln>
        </p:spPr>
      </p:pic>
      <p:pic>
        <p:nvPicPr>
          <p:cNvPr id="70" name="Google Shape;70;p3" descr="Thrive Eating Disorders Clinic at Peninsula Behavioral Health">
            <a:extLst>
              <a:ext uri="{FF2B5EF4-FFF2-40B4-BE49-F238E27FC236}">
                <a16:creationId xmlns:a16="http://schemas.microsoft.com/office/drawing/2014/main" id="{1020DAED-C9CD-8C2F-41BA-A5CCB3ABA2C5}"/>
              </a:ext>
            </a:extLst>
          </p:cNvPr>
          <p:cNvPicPr preferRelativeResize="0"/>
          <p:nvPr/>
        </p:nvPicPr>
        <p:blipFill rotWithShape="1">
          <a:blip r:embed="rId7">
            <a:alphaModFix/>
          </a:blip>
          <a:srcRect/>
          <a:stretch/>
        </p:blipFill>
        <p:spPr>
          <a:xfrm>
            <a:off x="11124442" y="2643737"/>
            <a:ext cx="3344765" cy="192247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1FF7F511-524B-70B8-D93B-C158967D7601}"/>
              </a:ext>
            </a:extLst>
          </p:cNvPr>
          <p:cNvPicPr preferRelativeResize="0"/>
          <p:nvPr/>
        </p:nvPicPr>
        <p:blipFill rotWithShape="1">
          <a:blip r:embed="rId8">
            <a:alphaModFix/>
          </a:blip>
          <a:srcRect/>
          <a:stretch/>
        </p:blipFill>
        <p:spPr>
          <a:xfrm>
            <a:off x="7061735" y="-2808159"/>
            <a:ext cx="2670145" cy="1873087"/>
          </a:xfrm>
          <a:prstGeom prst="rect">
            <a:avLst/>
          </a:prstGeom>
          <a:noFill/>
          <a:ln>
            <a:noFill/>
          </a:ln>
        </p:spPr>
      </p:pic>
    </p:spTree>
    <p:extLst>
      <p:ext uri="{BB962C8B-B14F-4D97-AF65-F5344CB8AC3E}">
        <p14:creationId xmlns:p14="http://schemas.microsoft.com/office/powerpoint/2010/main" val="1848478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4"/>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78" name="Google Shape;78;p4"/>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79" name="Google Shape;79;p4"/>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0" name="Google Shape;80;p4"/>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81" name="Google Shape;81;p4"/>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82" name="Google Shape;82;p4"/>
          <p:cNvSpPr txBox="1"/>
          <p:nvPr/>
        </p:nvSpPr>
        <p:spPr>
          <a:xfrm>
            <a:off x="457199" y="812611"/>
            <a:ext cx="6711262" cy="211344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Anoreksiya Nervoza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Bulimia Nervoza</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Bigoreksiya (Kas Dismorfisi)</a:t>
            </a:r>
            <a:endParaRPr dirty="0"/>
          </a:p>
          <a:p>
            <a:pPr marL="285750" marR="0" lvl="0" indent="-285750" algn="l" rtl="0">
              <a:lnSpc>
                <a:spcPct val="100000"/>
              </a:lnSpc>
              <a:spcBef>
                <a:spcPts val="1200"/>
              </a:spcBef>
              <a:spcAft>
                <a:spcPts val="0"/>
              </a:spcAft>
              <a:buClr>
                <a:srgbClr val="000000"/>
              </a:buClr>
              <a:buSzPts val="2400"/>
              <a:buFont typeface="Noto Sans Symbols"/>
              <a:buChar char="▪"/>
            </a:pPr>
            <a:r>
              <a:rPr lang="en-US" sz="2400" b="0" i="0" u="none" strike="noStrike" cap="none" dirty="0">
                <a:solidFill>
                  <a:srgbClr val="000000"/>
                </a:solidFill>
                <a:latin typeface="Arial"/>
                <a:ea typeface="Arial"/>
                <a:cs typeface="Arial"/>
                <a:sym typeface="Arial"/>
              </a:rPr>
              <a:t>Ve diğerleri! (Tıkınırcasına Yeme Bozukluğu, ARFID...)</a:t>
            </a:r>
            <a:endParaRPr sz="2400" b="0" i="0" u="none" strike="noStrike" cap="none" dirty="0">
              <a:solidFill>
                <a:srgbClr val="000000"/>
              </a:solidFill>
              <a:latin typeface="Arial"/>
              <a:ea typeface="Arial"/>
              <a:cs typeface="Arial"/>
              <a:sym typeface="Arial"/>
            </a:endParaRPr>
          </a:p>
        </p:txBody>
      </p:sp>
      <p:sp>
        <p:nvSpPr>
          <p:cNvPr id="83" name="Google Shape;83;p4"/>
          <p:cNvSpPr txBox="1"/>
          <p:nvPr/>
        </p:nvSpPr>
        <p:spPr>
          <a:xfrm>
            <a:off x="580890" y="203914"/>
            <a:ext cx="6363420" cy="58944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Yeme Bozukluğu Nedir?</a:t>
            </a:r>
            <a:endParaRPr dirty="0"/>
          </a:p>
        </p:txBody>
      </p:sp>
      <p:pic>
        <p:nvPicPr>
          <p:cNvPr id="84" name="Google Shape;84;p4" descr="Warning Signs of an Eating Disorder - Mental Health Hotline"/>
          <p:cNvPicPr preferRelativeResize="0"/>
          <p:nvPr/>
        </p:nvPicPr>
        <p:blipFill rotWithShape="1">
          <a:blip r:embed="rId5">
            <a:alphaModFix/>
          </a:blip>
          <a:srcRect/>
          <a:stretch/>
        </p:blipFill>
        <p:spPr>
          <a:xfrm>
            <a:off x="2393508" y="3372957"/>
            <a:ext cx="2795602" cy="1463323"/>
          </a:xfrm>
          <a:prstGeom prst="rect">
            <a:avLst/>
          </a:prstGeom>
          <a:noFill/>
          <a:ln>
            <a:noFill/>
          </a:ln>
        </p:spPr>
      </p:pic>
      <p:pic>
        <p:nvPicPr>
          <p:cNvPr id="85" name="Google Shape;85;p4" descr="Thrive Eating Disorders Clinic at Peninsula Behavioral Health"/>
          <p:cNvPicPr preferRelativeResize="0"/>
          <p:nvPr/>
        </p:nvPicPr>
        <p:blipFill rotWithShape="1">
          <a:blip r:embed="rId6">
            <a:alphaModFix/>
          </a:blip>
          <a:srcRect/>
          <a:stretch/>
        </p:blipFill>
        <p:spPr>
          <a:xfrm>
            <a:off x="6181740" y="2580451"/>
            <a:ext cx="3344765" cy="1922479"/>
          </a:xfrm>
          <a:prstGeom prst="rect">
            <a:avLst/>
          </a:prstGeom>
          <a:noFill/>
          <a:ln>
            <a:noFill/>
          </a:ln>
        </p:spPr>
      </p:pic>
      <p:pic>
        <p:nvPicPr>
          <p:cNvPr id="86" name="Google Shape;86;p4" descr="Eating disorders | Find help and support | Kids Helpline"/>
          <p:cNvPicPr preferRelativeResize="0"/>
          <p:nvPr/>
        </p:nvPicPr>
        <p:blipFill rotWithShape="1">
          <a:blip r:embed="rId7">
            <a:alphaModFix/>
          </a:blip>
          <a:srcRect/>
          <a:stretch/>
        </p:blipFill>
        <p:spPr>
          <a:xfrm>
            <a:off x="7068000" y="203914"/>
            <a:ext cx="2670145" cy="187308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5" descr="Cartoon Gym Background by Cartoonsco on Dribbble"/>
          <p:cNvPicPr preferRelativeResize="0"/>
          <p:nvPr/>
        </p:nvPicPr>
        <p:blipFill rotWithShape="1">
          <a:blip r:embed="rId3">
            <a:alphaModFix amt="35000"/>
          </a:blip>
          <a:srcRect/>
          <a:stretch/>
        </p:blipFill>
        <p:spPr>
          <a:xfrm>
            <a:off x="0" y="0"/>
            <a:ext cx="10080625" cy="5668963"/>
          </a:xfrm>
          <a:prstGeom prst="rect">
            <a:avLst/>
          </a:prstGeom>
          <a:noFill/>
          <a:ln>
            <a:noFill/>
          </a:ln>
        </p:spPr>
      </p:pic>
      <p:sp>
        <p:nvSpPr>
          <p:cNvPr id="93" name="Google Shape;93;p5"/>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94" name="Google Shape;94;p5"/>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95" name="Google Shape;95;p5"/>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6" name="Google Shape;96;p5"/>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97" name="Google Shape;97;p5"/>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98" name="Google Shape;98;p5"/>
          <p:cNvSpPr txBox="1"/>
          <p:nvPr/>
        </p:nvSpPr>
        <p:spPr>
          <a:xfrm>
            <a:off x="3095270" y="2245832"/>
            <a:ext cx="3889459" cy="589443"/>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Bir Adım Geri Atalım</a:t>
            </a:r>
            <a:endParaRPr/>
          </a:p>
        </p:txBody>
      </p:sp>
      <p:pic>
        <p:nvPicPr>
          <p:cNvPr id="99" name="Google Shape;99;p5" descr="Does Exercise Help You Lose More Weight? - Weight Loss Resources"/>
          <p:cNvPicPr preferRelativeResize="0"/>
          <p:nvPr/>
        </p:nvPicPr>
        <p:blipFill rotWithShape="1">
          <a:blip r:embed="rId6">
            <a:alphaModFix/>
          </a:blip>
          <a:srcRect/>
          <a:stretch/>
        </p:blipFill>
        <p:spPr>
          <a:xfrm>
            <a:off x="6820619" y="-2431899"/>
            <a:ext cx="2969583" cy="196389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p:nvPr/>
        </p:nvSpPr>
        <p:spPr>
          <a:xfrm>
            <a:off x="1317490" y="3646310"/>
            <a:ext cx="7956820"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Enerji Dengesi: Verilen enerji </a:t>
            </a:r>
            <a:r>
              <a:rPr lang="en-US" sz="2400" dirty="0"/>
              <a:t>= </a:t>
            </a:r>
            <a:r>
              <a:rPr lang="en-US" sz="2400" b="0" i="0" u="none" strike="noStrike" cap="none" dirty="0">
                <a:solidFill>
                  <a:srgbClr val="000000"/>
                </a:solidFill>
                <a:latin typeface="Arial"/>
                <a:ea typeface="Arial"/>
                <a:cs typeface="Arial"/>
                <a:sym typeface="Arial"/>
              </a:rPr>
              <a:t>Tüketilen enerji</a:t>
            </a:r>
            <a:endParaRPr dirty="0"/>
          </a:p>
        </p:txBody>
      </p:sp>
      <p:sp>
        <p:nvSpPr>
          <p:cNvPr id="106" name="Google Shape;106;p6"/>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p:cNvSpPr txBox="1"/>
          <p:nvPr/>
        </p:nvSpPr>
        <p:spPr>
          <a:xfrm>
            <a:off x="5641059" y="1086957"/>
            <a:ext cx="4374234" cy="243335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Enerji harcaması şunları içerir:</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bazal metabolizma</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fiziksel aktivite</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2400" b="0" i="0" u="none" strike="noStrike" cap="none" dirty="0">
                <a:solidFill>
                  <a:srgbClr val="000000"/>
                </a:solidFill>
                <a:latin typeface="Arial"/>
                <a:ea typeface="Arial"/>
                <a:cs typeface="Arial"/>
                <a:sym typeface="Arial"/>
              </a:rPr>
              <a:t>sindirim termojenezi</a:t>
            </a:r>
            <a:endParaRPr sz="1800" dirty="0"/>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p:cNvSpPr txBox="1"/>
          <p:nvPr/>
        </p:nvSpPr>
        <p:spPr>
          <a:xfrm>
            <a:off x="124692" y="112164"/>
            <a:ext cx="9890602"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Enerji Dengesi: Alım ve Harcama</a:t>
            </a:r>
            <a:endParaRPr dirty="0"/>
          </a:p>
        </p:txBody>
      </p:sp>
      <p:sp>
        <p:nvSpPr>
          <p:cNvPr id="2" name="Google Shape;111;p6">
            <a:extLst>
              <a:ext uri="{FF2B5EF4-FFF2-40B4-BE49-F238E27FC236}">
                <a16:creationId xmlns:a16="http://schemas.microsoft.com/office/drawing/2014/main" id="{340A38E1-51C4-9DA8-D0D4-4E418CD149A4}"/>
              </a:ext>
            </a:extLst>
          </p:cNvPr>
          <p:cNvSpPr txBox="1"/>
          <p:nvPr/>
        </p:nvSpPr>
        <p:spPr>
          <a:xfrm>
            <a:off x="921666" y="1209118"/>
            <a:ext cx="4374234" cy="239385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US" sz="2400" b="0" i="0" u="none" strike="noStrike" cap="none" dirty="0">
                <a:solidFill>
                  <a:srgbClr val="000000"/>
                </a:solidFill>
                <a:latin typeface="Arial"/>
                <a:ea typeface="Arial"/>
                <a:cs typeface="Arial"/>
                <a:sym typeface="Arial"/>
              </a:rPr>
              <a:t>Kalori alımı yiyecek ve içeceklerden gelir</a:t>
            </a:r>
            <a:endParaRPr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B056386-3205-25A5-8924-7B638AB3B0B5}"/>
            </a:ext>
          </a:extLst>
        </p:cNvPr>
        <p:cNvGrpSpPr/>
        <p:nvPr/>
      </p:nvGrpSpPr>
      <p:grpSpPr>
        <a:xfrm>
          <a:off x="0" y="0"/>
          <a:ext cx="0" cy="0"/>
          <a:chOff x="0" y="0"/>
          <a:chExt cx="0" cy="0"/>
        </a:xfrm>
      </p:grpSpPr>
      <p:sp>
        <p:nvSpPr>
          <p:cNvPr id="105" name="Google Shape;105;p6">
            <a:extLst>
              <a:ext uri="{FF2B5EF4-FFF2-40B4-BE49-F238E27FC236}">
                <a16:creationId xmlns:a16="http://schemas.microsoft.com/office/drawing/2014/main" id="{E65D7382-8194-0B57-80B8-885D3CA9BED9}"/>
              </a:ext>
            </a:extLst>
          </p:cNvPr>
          <p:cNvSpPr txBox="1"/>
          <p:nvPr/>
        </p:nvSpPr>
        <p:spPr>
          <a:xfrm>
            <a:off x="715376" y="3747829"/>
            <a:ext cx="9074825" cy="542127"/>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None/>
            </a:pPr>
            <a:r>
              <a:rPr lang="en-US" sz="2400" b="0" i="0" u="none" strike="noStrike" cap="none" dirty="0">
                <a:solidFill>
                  <a:srgbClr val="000000"/>
                </a:solidFill>
                <a:latin typeface="Arial"/>
                <a:ea typeface="Arial"/>
                <a:cs typeface="Arial"/>
                <a:sym typeface="Arial"/>
              </a:rPr>
              <a:t>Negatif Enerji Dengesi: Verilen Enerji </a:t>
            </a:r>
            <a:r>
              <a:rPr lang="en-US" sz="2400" dirty="0"/>
              <a:t>&lt; </a:t>
            </a:r>
            <a:r>
              <a:rPr lang="en-US" sz="2400" b="0" i="0" u="none" strike="noStrike" cap="none" dirty="0">
                <a:solidFill>
                  <a:srgbClr val="000000"/>
                </a:solidFill>
                <a:latin typeface="Arial"/>
                <a:ea typeface="Arial"/>
                <a:cs typeface="Arial"/>
                <a:sym typeface="Arial"/>
              </a:rPr>
              <a:t>Tüketilen Enerji</a:t>
            </a:r>
            <a:endParaRPr dirty="0"/>
          </a:p>
        </p:txBody>
      </p:sp>
      <p:sp>
        <p:nvSpPr>
          <p:cNvPr id="106" name="Google Shape;106;p6">
            <a:extLst>
              <a:ext uri="{FF2B5EF4-FFF2-40B4-BE49-F238E27FC236}">
                <a16:creationId xmlns:a16="http://schemas.microsoft.com/office/drawing/2014/main" id="{79598EFD-CFE9-3377-0156-276EA8339549}"/>
              </a:ext>
            </a:extLst>
          </p:cNvPr>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07" name="Google Shape;107;p6">
            <a:extLst>
              <a:ext uri="{FF2B5EF4-FFF2-40B4-BE49-F238E27FC236}">
                <a16:creationId xmlns:a16="http://schemas.microsoft.com/office/drawing/2014/main" id="{9068CB36-6784-5505-E25C-A311A0CD740F}"/>
              </a:ext>
            </a:extLst>
          </p:cNvPr>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08" name="Google Shape;108;p6">
            <a:extLst>
              <a:ext uri="{FF2B5EF4-FFF2-40B4-BE49-F238E27FC236}">
                <a16:creationId xmlns:a16="http://schemas.microsoft.com/office/drawing/2014/main" id="{649FE342-8562-F364-0C15-5028F61009CB}"/>
              </a:ext>
            </a:extLst>
          </p:cNvPr>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9" name="Google Shape;109;p6">
            <a:extLst>
              <a:ext uri="{FF2B5EF4-FFF2-40B4-BE49-F238E27FC236}">
                <a16:creationId xmlns:a16="http://schemas.microsoft.com/office/drawing/2014/main" id="{2698A2FF-5389-9E06-E5F8-F3E51DB91088}"/>
              </a:ext>
            </a:extLst>
          </p:cNvPr>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10" name="Google Shape;110;p6">
            <a:extLst>
              <a:ext uri="{FF2B5EF4-FFF2-40B4-BE49-F238E27FC236}">
                <a16:creationId xmlns:a16="http://schemas.microsoft.com/office/drawing/2014/main" id="{BC8CF5C9-EA9C-95A2-7F24-BD0E7167190B}"/>
              </a:ext>
            </a:extLst>
          </p:cNvPr>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11" name="Google Shape;111;p6">
            <a:extLst>
              <a:ext uri="{FF2B5EF4-FFF2-40B4-BE49-F238E27FC236}">
                <a16:creationId xmlns:a16="http://schemas.microsoft.com/office/drawing/2014/main" id="{592616D2-623F-9909-3393-3D54A14F254B}"/>
              </a:ext>
            </a:extLst>
          </p:cNvPr>
          <p:cNvSpPr txBox="1"/>
          <p:nvPr/>
        </p:nvSpPr>
        <p:spPr>
          <a:xfrm>
            <a:off x="457199" y="1071837"/>
            <a:ext cx="7096992" cy="2714119"/>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b="0" i="0" u="none" strike="noStrike" cap="none" dirty="0">
                <a:solidFill>
                  <a:srgbClr val="000000"/>
                </a:solidFill>
                <a:latin typeface="Arial"/>
                <a:ea typeface="Arial"/>
                <a:cs typeface="Arial"/>
                <a:sym typeface="Arial"/>
              </a:rPr>
              <a:t>Tüketimin alımı aşması → acil durum mekanizmalarının etkinleştirilmesi</a:t>
            </a:r>
            <a:endParaRPr dirty="0"/>
          </a:p>
          <a:p>
            <a:pPr marL="285750" marR="0" lvl="0" indent="-285750" algn="l" rtl="0">
              <a:lnSpc>
                <a:spcPct val="100000"/>
              </a:lnSpc>
              <a:spcBef>
                <a:spcPts val="1200"/>
              </a:spcBef>
              <a:spcAft>
                <a:spcPts val="0"/>
              </a:spcAft>
              <a:buClr>
                <a:srgbClr val="000000"/>
              </a:buClr>
              <a:buSzPts val="1800"/>
              <a:buFont typeface="Wingdings" panose="05000000000000000000" pitchFamily="2" charset="2"/>
              <a:buChar char="§"/>
            </a:pPr>
            <a:r>
              <a:rPr lang="en-US" sz="1800" dirty="0"/>
              <a:t>Enerji eksikliğinin sonuçları:</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kas kütlesi kaybı</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metabolik yavaşlama</a:t>
            </a:r>
            <a:endParaRPr sz="1800" dirty="0"/>
          </a:p>
          <a:p>
            <a:pPr marL="625475" marR="0" lvl="0" indent="-285750" algn="l" rtl="0">
              <a:lnSpc>
                <a:spcPct val="100000"/>
              </a:lnSpc>
              <a:spcBef>
                <a:spcPts val="0"/>
              </a:spcBef>
              <a:spcAft>
                <a:spcPts val="0"/>
              </a:spcAft>
              <a:buClr>
                <a:srgbClr val="000000"/>
              </a:buClr>
              <a:buSzPts val="1800"/>
              <a:buFont typeface="Courier New"/>
              <a:buChar char="o"/>
            </a:pPr>
            <a:r>
              <a:rPr lang="en-US" sz="1800" dirty="0"/>
              <a:t>fizyolojik fonksiyonlarda bozulma</a:t>
            </a:r>
            <a:endParaRPr sz="1800" dirty="0"/>
          </a:p>
          <a:p>
            <a:pPr marL="285750" marR="0" lvl="0" indent="-215900" algn="l" rtl="0">
              <a:lnSpc>
                <a:spcPct val="100000"/>
              </a:lnSpc>
              <a:spcBef>
                <a:spcPts val="0"/>
              </a:spcBef>
              <a:spcAft>
                <a:spcPts val="0"/>
              </a:spcAft>
              <a:buClr>
                <a:schemeClr val="dk1"/>
              </a:buClr>
              <a:buSzPts val="1100"/>
              <a:buFont typeface="Noto Sans Symbols"/>
              <a:buNone/>
            </a:pPr>
            <a:endParaRPr sz="1100" b="0" i="0" u="none" strike="noStrike" cap="none" dirty="0">
              <a:solidFill>
                <a:srgbClr val="000000"/>
              </a:solidFill>
              <a:latin typeface="Arial"/>
              <a:ea typeface="Arial"/>
              <a:cs typeface="Arial"/>
              <a:sym typeface="Arial"/>
            </a:endParaRPr>
          </a:p>
          <a:p>
            <a:pPr marL="0" marR="0" lvl="0" indent="0" algn="l" rtl="0">
              <a:lnSpc>
                <a:spcPct val="100000"/>
              </a:lnSpc>
              <a:spcBef>
                <a:spcPts val="1200"/>
              </a:spcBef>
              <a:spcAft>
                <a:spcPts val="0"/>
              </a:spcAft>
              <a:buNone/>
            </a:pPr>
            <a:endParaRPr sz="1100" b="0" i="0" u="none" strike="noStrike" cap="none" dirty="0">
              <a:solidFill>
                <a:srgbClr val="000000"/>
              </a:solidFill>
              <a:latin typeface="Arial"/>
              <a:ea typeface="Arial"/>
              <a:cs typeface="Arial"/>
              <a:sym typeface="Arial"/>
            </a:endParaRPr>
          </a:p>
        </p:txBody>
      </p:sp>
      <p:sp>
        <p:nvSpPr>
          <p:cNvPr id="112" name="Google Shape;112;p6">
            <a:extLst>
              <a:ext uri="{FF2B5EF4-FFF2-40B4-BE49-F238E27FC236}">
                <a16:creationId xmlns:a16="http://schemas.microsoft.com/office/drawing/2014/main" id="{061D3AE5-D4A2-0438-A04A-49D356A9F963}"/>
              </a:ext>
            </a:extLst>
          </p:cNvPr>
          <p:cNvSpPr txBox="1"/>
          <p:nvPr/>
        </p:nvSpPr>
        <p:spPr>
          <a:xfrm>
            <a:off x="457199" y="112164"/>
            <a:ext cx="6363300"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Negatif Enerji Dengesi</a:t>
            </a:r>
            <a:endParaRPr dirty="0"/>
          </a:p>
        </p:txBody>
      </p:sp>
      <p:pic>
        <p:nvPicPr>
          <p:cNvPr id="113" name="Google Shape;113;p6" descr="Does Exercise Help You Lose More Weight? - Weight Loss Resources">
            <a:extLst>
              <a:ext uri="{FF2B5EF4-FFF2-40B4-BE49-F238E27FC236}">
                <a16:creationId xmlns:a16="http://schemas.microsoft.com/office/drawing/2014/main" id="{3507E3F9-1244-E6E5-9831-822C1B5CABD3}"/>
              </a:ext>
            </a:extLst>
          </p:cNvPr>
          <p:cNvPicPr preferRelativeResize="0"/>
          <p:nvPr/>
        </p:nvPicPr>
        <p:blipFill rotWithShape="1">
          <a:blip r:embed="rId5">
            <a:alphaModFix/>
          </a:blip>
          <a:srcRect/>
          <a:stretch/>
        </p:blipFill>
        <p:spPr>
          <a:xfrm>
            <a:off x="6820619" y="0"/>
            <a:ext cx="2969583" cy="1963896"/>
          </a:xfrm>
          <a:prstGeom prst="rect">
            <a:avLst/>
          </a:prstGeom>
          <a:noFill/>
          <a:ln>
            <a:noFill/>
          </a:ln>
        </p:spPr>
      </p:pic>
    </p:spTree>
    <p:extLst>
      <p:ext uri="{BB962C8B-B14F-4D97-AF65-F5344CB8AC3E}">
        <p14:creationId xmlns:p14="http://schemas.microsoft.com/office/powerpoint/2010/main" val="2949877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20" name="Google Shape;120;p7"/>
          <p:cNvPicPr preferRelativeResize="0"/>
          <p:nvPr/>
        </p:nvPicPr>
        <p:blipFill rotWithShape="1">
          <a:blip r:embed="rId3">
            <a:alphaModFix/>
          </a:blip>
          <a:srcRect/>
          <a:stretch/>
        </p:blipFill>
        <p:spPr>
          <a:xfrm>
            <a:off x="677880" y="4572000"/>
            <a:ext cx="922320" cy="914400"/>
          </a:xfrm>
          <a:prstGeom prst="rect">
            <a:avLst/>
          </a:prstGeom>
          <a:noFill/>
          <a:ln>
            <a:noFill/>
          </a:ln>
        </p:spPr>
      </p:pic>
      <p:sp>
        <p:nvSpPr>
          <p:cNvPr id="121" name="Google Shape;121;p7"/>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22" name="Google Shape;122;p7"/>
          <p:cNvPicPr preferRelativeResize="0"/>
          <p:nvPr/>
        </p:nvPicPr>
        <p:blipFill rotWithShape="1">
          <a:blip r:embed="rId4">
            <a:alphaModFix/>
          </a:blip>
          <a:srcRect/>
          <a:stretch/>
        </p:blipFill>
        <p:spPr>
          <a:xfrm>
            <a:off x="8109000" y="5182560"/>
            <a:ext cx="1622880" cy="361440"/>
          </a:xfrm>
          <a:prstGeom prst="rect">
            <a:avLst/>
          </a:prstGeom>
          <a:noFill/>
          <a:ln>
            <a:noFill/>
          </a:ln>
        </p:spPr>
      </p:pic>
      <p:sp>
        <p:nvSpPr>
          <p:cNvPr id="123" name="Google Shape;123;p7"/>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24" name="Google Shape;124;p7"/>
          <p:cNvSpPr txBox="1"/>
          <p:nvPr/>
        </p:nvSpPr>
        <p:spPr>
          <a:xfrm>
            <a:off x="99724" y="802314"/>
            <a:ext cx="6483054" cy="5684683"/>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None/>
            </a:pPr>
            <a:r>
              <a:rPr lang="en-US" sz="1800" b="1" i="0" u="none" strike="noStrike" cap="none" dirty="0">
                <a:solidFill>
                  <a:srgbClr val="000000"/>
                </a:solidFill>
                <a:latin typeface="Arial"/>
                <a:ea typeface="Arial"/>
                <a:cs typeface="Arial"/>
                <a:sym typeface="Arial"/>
              </a:rPr>
              <a:t>Biyolojik açlık</a:t>
            </a:r>
            <a:r>
              <a:rPr lang="en-US" sz="1800" b="0"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Vücut ihtiyaçlarının iç düzenlemesi</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Enerji dengesini korumak için ne zaman yemek yenmesi gerektiğine dair sinyal veren vücut fizyolojisi </a:t>
            </a:r>
          </a:p>
          <a:p>
            <a:pPr>
              <a:buSzPts val="1800"/>
            </a:pPr>
            <a:r>
              <a:rPr lang="en-US" sz="1800" dirty="0"/>
              <a:t>(</a:t>
            </a:r>
            <a:r>
              <a:rPr lang="en-US" sz="1800" b="1" dirty="0"/>
              <a:t>Prefrontal Korteks</a:t>
            </a:r>
            <a:r>
              <a:rPr lang="en-US" sz="1800" dirty="0"/>
              <a:t>: gıda hakkında bilinçli kararlar)</a:t>
            </a:r>
          </a:p>
          <a:p>
            <a:pPr marL="342900" marR="0" lvl="0" indent="-342900" algn="l" rtl="0">
              <a:lnSpc>
                <a:spcPct val="100000"/>
              </a:lnSpc>
              <a:spcBef>
                <a:spcPts val="0"/>
              </a:spcBef>
              <a:spcAft>
                <a:spcPts val="0"/>
              </a:spcAft>
              <a:buClr>
                <a:srgbClr val="000000"/>
              </a:buClr>
              <a:buSzPts val="1800"/>
              <a:buFont typeface="Arial"/>
              <a:buChar char="•"/>
            </a:pPr>
            <a:endParaRPr sz="1800" dirty="0"/>
          </a:p>
          <a:p>
            <a:pPr marL="0" marR="0" lvl="0" indent="0" algn="l" rtl="0">
              <a:lnSpc>
                <a:spcPct val="100000"/>
              </a:lnSpc>
              <a:spcBef>
                <a:spcPts val="1200"/>
              </a:spcBef>
              <a:spcAft>
                <a:spcPts val="0"/>
              </a:spcAft>
              <a:buNone/>
            </a:pPr>
            <a:r>
              <a:rPr lang="en-US" sz="1800" b="1" i="0" u="none" strike="noStrike" cap="none" dirty="0">
                <a:solidFill>
                  <a:srgbClr val="000000"/>
                </a:solidFill>
                <a:latin typeface="Arial"/>
                <a:ea typeface="Arial"/>
                <a:cs typeface="Arial"/>
                <a:sym typeface="Arial"/>
              </a:rPr>
              <a:t>Hedonik açlık</a:t>
            </a:r>
            <a:r>
              <a:rPr lang="en-US" sz="1800" b="0" i="0" u="none" strike="noStrike" cap="none" dirty="0">
                <a:solidFill>
                  <a:srgbClr val="000000"/>
                </a:solidFill>
                <a:latin typeface="Arial"/>
                <a:ea typeface="Arial"/>
                <a:cs typeface="Arial"/>
                <a:sym typeface="Arial"/>
              </a:rPr>
              <a:t>:</a:t>
            </a:r>
            <a:endParaRPr sz="1800" dirty="0"/>
          </a:p>
          <a:p>
            <a:pPr marL="342900" marR="0" lvl="0" indent="-342900" algn="l" rtl="0">
              <a:lnSpc>
                <a:spcPct val="100000"/>
              </a:lnSpc>
              <a:spcBef>
                <a:spcPts val="1200"/>
              </a:spcBef>
              <a:spcAft>
                <a:spcPts val="0"/>
              </a:spcAft>
              <a:buClr>
                <a:srgbClr val="000000"/>
              </a:buClr>
              <a:buSzPts val="1800"/>
              <a:buFont typeface="Arial"/>
              <a:buChar char="•"/>
            </a:pPr>
            <a:r>
              <a:rPr lang="en-US" sz="1800" b="0" i="0" u="none" strike="noStrike" cap="none" dirty="0">
                <a:solidFill>
                  <a:srgbClr val="000000"/>
                </a:solidFill>
                <a:latin typeface="Arial"/>
                <a:ea typeface="Arial"/>
                <a:cs typeface="Arial"/>
                <a:sym typeface="Arial"/>
              </a:rPr>
              <a:t>İhtiyaç için değil, zevk için yeme arzusu</a:t>
            </a:r>
            <a:endParaRPr sz="1800" dirty="0"/>
          </a:p>
          <a:p>
            <a:pPr marL="342900" indent="-342900">
              <a:buSzPts val="1800"/>
              <a:buFont typeface="Arial"/>
              <a:buChar char="•"/>
            </a:pPr>
            <a:r>
              <a:rPr lang="en-US" sz="1800" b="0" i="0" u="none" strike="noStrike" cap="none" dirty="0">
                <a:solidFill>
                  <a:srgbClr val="000000"/>
                </a:solidFill>
                <a:latin typeface="Arial"/>
                <a:ea typeface="Arial"/>
                <a:cs typeface="Arial"/>
                <a:sym typeface="Arial"/>
              </a:rPr>
              <a:t>Psikolojik ve çevresel faktörlerden etkilenir (duygular, stres, sosyal bağlam</a:t>
            </a:r>
            <a:r>
              <a:rPr lang="en-US" sz="1800" b="1" dirty="0"/>
              <a:t>) </a:t>
            </a:r>
          </a:p>
          <a:p>
            <a:pPr>
              <a:buSzPts val="1800"/>
            </a:pPr>
            <a:r>
              <a:rPr lang="en-US" sz="1800" b="1" dirty="0"/>
              <a:t>(Limbik Sistem</a:t>
            </a:r>
            <a:r>
              <a:rPr lang="en-US" sz="1800" dirty="0"/>
              <a:t>: Gıda ile ilgili duyguları ve hazzı düzenler)</a:t>
            </a:r>
          </a:p>
          <a:p>
            <a:pPr marL="342900" marR="0" lvl="0" indent="-342900" algn="l" rtl="0">
              <a:lnSpc>
                <a:spcPct val="100000"/>
              </a:lnSpc>
              <a:spcBef>
                <a:spcPts val="0"/>
              </a:spcBef>
              <a:spcAft>
                <a:spcPts val="0"/>
              </a:spcAft>
              <a:buClr>
                <a:srgbClr val="000000"/>
              </a:buClr>
              <a:buSzPts val="1800"/>
              <a:buFont typeface="Arial"/>
              <a:buChar char="•"/>
            </a:pPr>
            <a:endParaRPr dirty="0"/>
          </a:p>
        </p:txBody>
      </p:sp>
      <p:sp>
        <p:nvSpPr>
          <p:cNvPr id="125" name="Google Shape;125;p7"/>
          <p:cNvSpPr txBox="1"/>
          <p:nvPr/>
        </p:nvSpPr>
        <p:spPr>
          <a:xfrm>
            <a:off x="457199" y="93606"/>
            <a:ext cx="9507683" cy="914400"/>
          </a:xfrm>
          <a:prstGeom prst="rect">
            <a:avLst/>
          </a:prstGeom>
          <a:noFill/>
          <a:ln>
            <a:noFill/>
          </a:ln>
        </p:spPr>
        <p:txBody>
          <a:bodyPr spcFirstLastPara="1" wrap="square" lIns="90000" tIns="45000" rIns="90000" bIns="45000" anchor="t" anchorCtr="0">
            <a:noAutofit/>
          </a:bodyPr>
          <a:lstStyle/>
          <a:p>
            <a:pPr marL="0" marR="0" lvl="0" indent="0" algn="ctr" rtl="0">
              <a:lnSpc>
                <a:spcPct val="100000"/>
              </a:lnSpc>
              <a:spcBef>
                <a:spcPts val="0"/>
              </a:spcBef>
              <a:spcAft>
                <a:spcPts val="0"/>
              </a:spcAft>
              <a:buClr>
                <a:srgbClr val="E98E24"/>
              </a:buClr>
              <a:buSzPts val="2800"/>
              <a:buFont typeface="Arial"/>
              <a:buNone/>
            </a:pPr>
            <a:r>
              <a:rPr lang="en-US" sz="2800" b="0" i="0" u="none" strike="noStrike" cap="none" dirty="0">
                <a:solidFill>
                  <a:srgbClr val="E98E24"/>
                </a:solidFill>
                <a:latin typeface="Arial"/>
                <a:ea typeface="Arial"/>
                <a:cs typeface="Arial"/>
                <a:sym typeface="Arial"/>
              </a:rPr>
              <a:t>Homeostaz ve Hedonizm</a:t>
            </a:r>
            <a:endParaRPr dirty="0"/>
          </a:p>
        </p:txBody>
      </p:sp>
      <p:pic>
        <p:nvPicPr>
          <p:cNvPr id="126" name="Google Shape;126;p7" descr="The Science of Yoga, Part 5: Yoga and the Brain Systems - Integral Yoga®  Magazine"/>
          <p:cNvPicPr preferRelativeResize="0"/>
          <p:nvPr/>
        </p:nvPicPr>
        <p:blipFill rotWithShape="1">
          <a:blip r:embed="rId5">
            <a:alphaModFix/>
          </a:blip>
          <a:srcRect l="3923" r="3923"/>
          <a:stretch/>
        </p:blipFill>
        <p:spPr>
          <a:xfrm>
            <a:off x="6582778" y="1431812"/>
            <a:ext cx="3463160" cy="2348795"/>
          </a:xfrm>
          <a:prstGeom prst="rect">
            <a:avLst/>
          </a:prstGeom>
          <a:noFill/>
          <a:ln>
            <a:noFill/>
          </a:ln>
        </p:spPr>
      </p:pic>
      <p:sp>
        <p:nvSpPr>
          <p:cNvPr id="127" name="Google Shape;127;p7"/>
          <p:cNvSpPr txBox="1"/>
          <p:nvPr/>
        </p:nvSpPr>
        <p:spPr>
          <a:xfrm>
            <a:off x="5625700" y="2961276"/>
            <a:ext cx="4106180" cy="1836520"/>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1200"/>
              </a:spcBef>
              <a:spcAft>
                <a:spcPts val="0"/>
              </a:spcAft>
              <a:buClr>
                <a:srgbClr val="000000"/>
              </a:buClr>
              <a:buSzPts val="2000"/>
              <a:buFont typeface="Noto Sans Symbols"/>
              <a:buChar char="⮚"/>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8" descr="Hypothalamic-Pituitary-Adrenal (HPA) Axis | BioRender Science Templates"/>
          <p:cNvPicPr preferRelativeResize="0"/>
          <p:nvPr/>
        </p:nvPicPr>
        <p:blipFill rotWithShape="1">
          <a:blip r:embed="rId3">
            <a:alphaModFix/>
          </a:blip>
          <a:srcRect l="16867" t="19019" r="10097"/>
          <a:stretch/>
        </p:blipFill>
        <p:spPr>
          <a:xfrm>
            <a:off x="4455160" y="1098321"/>
            <a:ext cx="5339079" cy="4143783"/>
          </a:xfrm>
          <a:prstGeom prst="rect">
            <a:avLst/>
          </a:prstGeom>
          <a:noFill/>
          <a:ln>
            <a:noFill/>
          </a:ln>
        </p:spPr>
      </p:pic>
      <p:sp>
        <p:nvSpPr>
          <p:cNvPr id="134" name="Google Shape;134;p8"/>
          <p:cNvSpPr/>
          <p:nvPr/>
        </p:nvSpPr>
        <p:spPr>
          <a:xfrm>
            <a:off x="0" y="5029200"/>
            <a:ext cx="10080000" cy="640800"/>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35" name="Google Shape;135;p8"/>
          <p:cNvPicPr preferRelativeResize="0"/>
          <p:nvPr/>
        </p:nvPicPr>
        <p:blipFill rotWithShape="1">
          <a:blip r:embed="rId4">
            <a:alphaModFix/>
          </a:blip>
          <a:srcRect/>
          <a:stretch/>
        </p:blipFill>
        <p:spPr>
          <a:xfrm>
            <a:off x="677880" y="4572000"/>
            <a:ext cx="922320" cy="914400"/>
          </a:xfrm>
          <a:prstGeom prst="rect">
            <a:avLst/>
          </a:prstGeom>
          <a:noFill/>
          <a:ln>
            <a:noFill/>
          </a:ln>
        </p:spPr>
      </p:pic>
      <p:sp>
        <p:nvSpPr>
          <p:cNvPr id="136" name="Google Shape;136;p8"/>
          <p:cNvSpPr/>
          <p:nvPr/>
        </p:nvSpPr>
        <p:spPr>
          <a:xfrm rot="-420600">
            <a:off x="2027880" y="5226840"/>
            <a:ext cx="8307720" cy="908640"/>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37" name="Google Shape;137;p8"/>
          <p:cNvPicPr preferRelativeResize="0"/>
          <p:nvPr/>
        </p:nvPicPr>
        <p:blipFill rotWithShape="1">
          <a:blip r:embed="rId5">
            <a:alphaModFix/>
          </a:blip>
          <a:srcRect/>
          <a:stretch/>
        </p:blipFill>
        <p:spPr>
          <a:xfrm>
            <a:off x="8109000" y="5182560"/>
            <a:ext cx="1622880" cy="361440"/>
          </a:xfrm>
          <a:prstGeom prst="rect">
            <a:avLst/>
          </a:prstGeom>
          <a:noFill/>
          <a:ln>
            <a:noFill/>
          </a:ln>
        </p:spPr>
      </p:pic>
      <p:sp>
        <p:nvSpPr>
          <p:cNvPr id="138" name="Google Shape;138;p8"/>
          <p:cNvSpPr txBox="1"/>
          <p:nvPr/>
        </p:nvSpPr>
        <p:spPr>
          <a:xfrm>
            <a:off x="457199" y="345114"/>
            <a:ext cx="636342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chemeClr val="dk1"/>
              </a:buClr>
              <a:buSzPts val="2800"/>
              <a:buFont typeface="Arial"/>
              <a:buNone/>
            </a:pPr>
            <a:endParaRPr sz="2800" b="0" i="0" u="none" strike="noStrike" cap="none">
              <a:solidFill>
                <a:srgbClr val="E98E24"/>
              </a:solidFill>
              <a:latin typeface="Arial"/>
              <a:ea typeface="Arial"/>
              <a:cs typeface="Arial"/>
              <a:sym typeface="Arial"/>
            </a:endParaRPr>
          </a:p>
        </p:txBody>
      </p:sp>
      <p:sp>
        <p:nvSpPr>
          <p:cNvPr id="139" name="Google Shape;139;p8"/>
          <p:cNvSpPr txBox="1"/>
          <p:nvPr/>
        </p:nvSpPr>
        <p:spPr>
          <a:xfrm>
            <a:off x="677880" y="1270793"/>
            <a:ext cx="3643626" cy="2436883"/>
          </a:xfrm>
          <a:prstGeom prst="rect">
            <a:avLst/>
          </a:prstGeom>
          <a:noFill/>
          <a:ln>
            <a:noFill/>
          </a:ln>
        </p:spPr>
        <p:txBody>
          <a:bodyPr spcFirstLastPara="1" wrap="square" lIns="90000" tIns="45000" rIns="90000" bIns="45000" anchor="t" anchorCtr="0">
            <a:noAutofit/>
          </a:bodyPr>
          <a:lstStyle/>
          <a:p>
            <a:pPr marL="285750" marR="0" lvl="0" indent="-285750" algn="l" rtl="0">
              <a:lnSpc>
                <a:spcPct val="100000"/>
              </a:lnSpc>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Düzenleyici Bir Merkez Olarak Hipotalamus</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Hipofiz ve Böbreküstü Bezleri ile İletişim (HPA)</a:t>
            </a:r>
            <a:endParaRPr/>
          </a:p>
          <a:p>
            <a:pPr marL="285750" marR="0" lvl="0" indent="-285750" algn="l" rtl="0">
              <a:lnSpc>
                <a:spcPct val="100000"/>
              </a:lnSpc>
              <a:spcBef>
                <a:spcPts val="1200"/>
              </a:spcBef>
              <a:spcAft>
                <a:spcPts val="0"/>
              </a:spcAft>
              <a:buClr>
                <a:srgbClr val="000000"/>
              </a:buClr>
              <a:buSzPts val="2000"/>
              <a:buFont typeface="Noto Sans Symbols"/>
              <a:buChar char="▪"/>
            </a:pPr>
            <a:r>
              <a:rPr lang="en-US" sz="2000" b="0" i="0" u="none" strike="noStrike" cap="none">
                <a:solidFill>
                  <a:srgbClr val="000000"/>
                </a:solidFill>
                <a:latin typeface="Arial"/>
                <a:ea typeface="Arial"/>
                <a:cs typeface="Arial"/>
                <a:sym typeface="Arial"/>
              </a:rPr>
              <a:t>Stresin Etkisi</a:t>
            </a:r>
            <a:endParaRPr sz="2000" b="0" i="0" u="none" strike="noStrike" cap="none">
              <a:solidFill>
                <a:srgbClr val="000000"/>
              </a:solidFill>
              <a:latin typeface="Arial"/>
              <a:ea typeface="Arial"/>
              <a:cs typeface="Arial"/>
              <a:sym typeface="Arial"/>
            </a:endParaRPr>
          </a:p>
        </p:txBody>
      </p:sp>
      <p:sp>
        <p:nvSpPr>
          <p:cNvPr id="140" name="Google Shape;140;p8"/>
          <p:cNvSpPr txBox="1"/>
          <p:nvPr/>
        </p:nvSpPr>
        <p:spPr>
          <a:xfrm>
            <a:off x="578848" y="267014"/>
            <a:ext cx="8285400" cy="9144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E98E24"/>
              </a:buClr>
              <a:buSzPts val="2800"/>
              <a:buFont typeface="Arial"/>
              <a:buNone/>
            </a:pPr>
            <a:r>
              <a:rPr lang="en-US" sz="2800" b="0" i="0" u="none" strike="noStrike" cap="none">
                <a:solidFill>
                  <a:srgbClr val="E98E24"/>
                </a:solidFill>
                <a:latin typeface="Arial"/>
                <a:ea typeface="Arial"/>
                <a:cs typeface="Arial"/>
                <a:sym typeface="Arial"/>
              </a:rPr>
              <a:t>İştahın Düzenlenmesi ve Hipotalamusun Rolü</a:t>
            </a:r>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2795</Words>
  <Application>Microsoft Office PowerPoint</Application>
  <PresentationFormat>Personalizzato</PresentationFormat>
  <Paragraphs>247</Paragraphs>
  <Slides>27</Slides>
  <Notes>27</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27</vt:i4>
      </vt:variant>
    </vt:vector>
  </HeadingPairs>
  <TitlesOfParts>
    <vt:vector size="33" baseType="lpstr">
      <vt:lpstr>Arial</vt:lpstr>
      <vt:lpstr>Courier New</vt:lpstr>
      <vt:lpstr>Noto Sans Symbols</vt:lpstr>
      <vt:lpstr>Times New Roman</vt:lpstr>
      <vt:lpstr>Wingdings</vt:lpstr>
      <vt:lpstr>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Dell</dc:creator>
  <cp:keywords>, docId:587E3EAE4CDA491345BD18D46D324870</cp:keywords>
  <cp:lastModifiedBy>Marzia PP Boto</cp:lastModifiedBy>
  <cp:revision>7</cp:revision>
  <dcterms:created xsi:type="dcterms:W3CDTF">2025-02-21T17:30:07Z</dcterms:created>
  <dcterms:modified xsi:type="dcterms:W3CDTF">2025-04-28T13:53:06Z</dcterms:modified>
</cp:coreProperties>
</file>